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2.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slideLayouts/slideLayout10.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7.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1.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363" r:id="rId3"/>
    <p:sldId id="583" r:id="rId4"/>
    <p:sldId id="584" r:id="rId5"/>
    <p:sldId id="575" r:id="rId6"/>
    <p:sldId id="585" r:id="rId7"/>
    <p:sldId id="586" r:id="rId8"/>
    <p:sldId id="588" r:id="rId9"/>
    <p:sldId id="589" r:id="rId10"/>
    <p:sldId id="591" r:id="rId11"/>
    <p:sldId id="592" r:id="rId12"/>
    <p:sldId id="593" r:id="rId13"/>
    <p:sldId id="594" r:id="rId14"/>
    <p:sldId id="595" r:id="rId15"/>
    <p:sldId id="596" r:id="rId16"/>
    <p:sldId id="597" r:id="rId17"/>
    <p:sldId id="599" r:id="rId18"/>
    <p:sldId id="600" r:id="rId19"/>
    <p:sldId id="601" r:id="rId20"/>
    <p:sldId id="602" r:id="rId2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FF"/>
    <a:srgbClr val="3B1D25"/>
    <a:srgbClr val="5A1021"/>
    <a:srgbClr val="333399"/>
    <a:srgbClr val="000090"/>
    <a:srgbClr val="E6E1AB"/>
    <a:srgbClr val="E5D078"/>
    <a:srgbClr val="E1E2E5"/>
    <a:srgbClr val="B8B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0272" autoAdjust="0"/>
  </p:normalViewPr>
  <p:slideViewPr>
    <p:cSldViewPr>
      <p:cViewPr varScale="1">
        <p:scale>
          <a:sx n="101" d="100"/>
          <a:sy n="101" d="100"/>
        </p:scale>
        <p:origin x="2504" y="200"/>
      </p:cViewPr>
      <p:guideLst>
        <p:guide orient="horz" pos="2160"/>
        <p:guide pos="2880"/>
      </p:guideLst>
    </p:cSldViewPr>
  </p:slideViewPr>
  <p:outlineViewPr>
    <p:cViewPr>
      <p:scale>
        <a:sx n="33" d="100"/>
        <a:sy n="33" d="100"/>
      </p:scale>
      <p:origin x="0" y="44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cs typeface="Arial"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cs typeface="Arial" charset="0"/>
              </a:defRPr>
            </a:lvl1pPr>
          </a:lstStyle>
          <a:p>
            <a:pPr>
              <a:defRPr/>
            </a:pPr>
            <a:fld id="{598C55D4-D974-4D49-A344-89F802B3CE9E}" type="datetime1">
              <a:rPr lang="en-US"/>
              <a:pPr>
                <a:defRPr/>
              </a:pPr>
              <a:t>11/13/20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cs typeface="Arial"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cs typeface="Arial" charset="0"/>
              </a:defRPr>
            </a:lvl1pPr>
          </a:lstStyle>
          <a:p>
            <a:pPr>
              <a:defRPr/>
            </a:pPr>
            <a:fld id="{E2E55673-0E99-0C48-9834-153A0F1C53CE}" type="slidenum">
              <a:rPr lang="en-US"/>
              <a:pPr>
                <a:defRPr/>
              </a:pPr>
              <a:t>‹#›</a:t>
            </a:fld>
            <a:endParaRPr lang="en-US"/>
          </a:p>
        </p:txBody>
      </p:sp>
    </p:spTree>
    <p:extLst>
      <p:ext uri="{BB962C8B-B14F-4D97-AF65-F5344CB8AC3E}">
        <p14:creationId xmlns:p14="http://schemas.microsoft.com/office/powerpoint/2010/main" val="60425919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a:defRPr/>
            </a:pPr>
            <a:fld id="{E2E55673-0E99-0C48-9834-153A0F1C53CE}" type="slidenum">
              <a:rPr lang="en-US" smtClean="0"/>
              <a:pPr>
                <a:defRPr/>
              </a:pPr>
              <a:t>1</a:t>
            </a:fld>
            <a:endParaRPr lang="en-US"/>
          </a:p>
        </p:txBody>
      </p:sp>
    </p:spTree>
    <p:extLst>
      <p:ext uri="{BB962C8B-B14F-4D97-AF65-F5344CB8AC3E}">
        <p14:creationId xmlns:p14="http://schemas.microsoft.com/office/powerpoint/2010/main" val="2996658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 3D rotation axis, we also need a way to control the rotation.</a:t>
            </a:r>
            <a:r>
              <a:rPr lang="en-US" baseline="0" dirty="0"/>
              <a:t> We provide several mechanisms for this, as follows.</a:t>
            </a:r>
          </a:p>
          <a:p>
            <a:endParaRPr lang="en-US" b="1" baseline="0" dirty="0"/>
          </a:p>
          <a:p>
            <a:r>
              <a:rPr lang="en-US" b="0" baseline="0" dirty="0"/>
              <a:t>First, we have an </a:t>
            </a:r>
            <a:r>
              <a:rPr lang="en-US" b="1" baseline="0" dirty="0"/>
              <a:t>indication</a:t>
            </a:r>
            <a:r>
              <a:rPr lang="en-US" b="0" baseline="0" dirty="0"/>
              <a:t> mode: If we move the mouse pointer with a control key pressed, we do not rotate, but continuously update the display of the closest skeleton pixels N(</a:t>
            </a:r>
            <a:r>
              <a:rPr lang="en-US" b="0" baseline="0" dirty="0" err="1"/>
              <a:t>s_p</a:t>
            </a:r>
            <a:r>
              <a:rPr lang="en-US" b="0" baseline="0" dirty="0"/>
              <a:t>), the ones used for computing the rotation axis, and the actual estimated rotation axis. The neighbor points are shown by the thick red curve in the images, and the rotation axis by the thin red line.</a:t>
            </a:r>
          </a:p>
          <a:p>
            <a:endParaRPr lang="en-US" b="0" baseline="0" dirty="0"/>
          </a:p>
          <a:p>
            <a:r>
              <a:rPr lang="en-US" b="0" baseline="0" dirty="0"/>
              <a:t>This lets the user see around which line would the shape rotate </a:t>
            </a:r>
            <a:r>
              <a:rPr lang="en-US" b="1" baseline="0" dirty="0"/>
              <a:t>if we started the rotation at the current point</a:t>
            </a:r>
            <a:r>
              <a:rPr lang="en-US" b="0" baseline="0" dirty="0"/>
              <a:t>. If the user </a:t>
            </a:r>
            <a:r>
              <a:rPr lang="en-US" b="1" baseline="0" dirty="0"/>
              <a:t>likes</a:t>
            </a:r>
            <a:r>
              <a:rPr lang="en-US" b="0" baseline="0" dirty="0"/>
              <a:t> the rotation axis, she can start it (we explain this on the next slides); </a:t>
            </a:r>
            <a:r>
              <a:rPr lang="en-US" b="1" baseline="0" dirty="0"/>
              <a:t>if not</a:t>
            </a:r>
            <a:r>
              <a:rPr lang="en-US" b="0" baseline="0" dirty="0"/>
              <a:t>, the user moves the mouse pointer to some different point, until she finds a rotation axis she likes.</a:t>
            </a:r>
          </a:p>
          <a:p>
            <a:endParaRPr lang="en-US" b="0" baseline="0" dirty="0"/>
          </a:p>
          <a:p>
            <a:endParaRPr lang="en-US" b="0"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11</a:t>
            </a:fld>
            <a:endParaRPr lang="en-US"/>
          </a:p>
        </p:txBody>
      </p:sp>
    </p:spTree>
    <p:extLst>
      <p:ext uri="{BB962C8B-B14F-4D97-AF65-F5344CB8AC3E}">
        <p14:creationId xmlns:p14="http://schemas.microsoft.com/office/powerpoint/2010/main" val="2150270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let’s say we found a nicely-looking rotation axis.</a:t>
            </a:r>
            <a:r>
              <a:rPr lang="en-US" baseline="0" dirty="0"/>
              <a:t> </a:t>
            </a:r>
            <a:r>
              <a:rPr lang="en-US" b="0" dirty="0"/>
              <a:t>We can now </a:t>
            </a:r>
            <a:r>
              <a:rPr lang="en-US" b="1" dirty="0"/>
              <a:t>start the rotation</a:t>
            </a:r>
            <a:r>
              <a:rPr lang="en-US" b="0" dirty="0"/>
              <a:t>. We offer </a:t>
            </a:r>
            <a:r>
              <a:rPr lang="en-US" b="1" dirty="0"/>
              <a:t>two ways </a:t>
            </a:r>
            <a:r>
              <a:rPr lang="en-US" b="0" dirty="0"/>
              <a:t>for doing this</a:t>
            </a:r>
            <a:r>
              <a:rPr lang="en-US" b="0" baseline="0" dirty="0"/>
              <a:t> as follows.</a:t>
            </a:r>
          </a:p>
          <a:p>
            <a:endParaRPr lang="en-US" b="0" baseline="0" dirty="0"/>
          </a:p>
          <a:p>
            <a:r>
              <a:rPr lang="en-US" b="0" baseline="0" dirty="0"/>
              <a:t>The first mode </a:t>
            </a:r>
            <a:r>
              <a:rPr lang="en-US" b="1" baseline="0" dirty="0"/>
              <a:t>is single click</a:t>
            </a:r>
            <a:r>
              <a:rPr lang="en-US" b="0" baseline="0" dirty="0"/>
              <a:t>: The user just clicks and waits. The shape is then rotated continuously in the </a:t>
            </a:r>
            <a:r>
              <a:rPr lang="en-US" b="1" baseline="0" dirty="0"/>
              <a:t>direction</a:t>
            </a:r>
            <a:r>
              <a:rPr lang="en-US" b="0" baseline="0" dirty="0"/>
              <a:t> given by the sign of the cross-product (</a:t>
            </a:r>
            <a:r>
              <a:rPr lang="en-US" b="0" baseline="0" dirty="0" err="1"/>
              <a:t>s_p</a:t>
            </a:r>
            <a:r>
              <a:rPr lang="en-US" b="0" baseline="0" dirty="0"/>
              <a:t> - p) x n, where p is the clicked point, </a:t>
            </a:r>
            <a:r>
              <a:rPr lang="en-US" b="0" baseline="0" dirty="0" err="1"/>
              <a:t>s_p</a:t>
            </a:r>
            <a:r>
              <a:rPr lang="en-US" b="0" baseline="0" dirty="0"/>
              <a:t> is the closest skeleton-point to p, and n is the view-plane normal. In simple words, the rotation direction depends on which side of the rotation axis (dotted line) the clicked point p lies. </a:t>
            </a:r>
          </a:p>
          <a:p>
            <a:endParaRPr lang="en-US" b="0" baseline="0" dirty="0"/>
          </a:p>
          <a:p>
            <a:r>
              <a:rPr lang="en-US" b="0" baseline="0" dirty="0"/>
              <a:t>The rotation </a:t>
            </a:r>
            <a:r>
              <a:rPr lang="en-US" b="1" baseline="0" dirty="0"/>
              <a:t>speed</a:t>
            </a:r>
            <a:r>
              <a:rPr lang="en-US" b="0" baseline="0" dirty="0"/>
              <a:t> is given by how far from the shape we click, i.e., the distance ||p </a:t>
            </a:r>
            <a:r>
              <a:rPr lang="mr-IN" b="0" baseline="0" dirty="0"/>
              <a:t>–</a:t>
            </a:r>
            <a:r>
              <a:rPr lang="en-US" b="0" baseline="0" dirty="0"/>
              <a:t> </a:t>
            </a:r>
            <a:r>
              <a:rPr lang="en-US" b="0" baseline="0" dirty="0" err="1"/>
              <a:t>s_p</a:t>
            </a:r>
            <a:r>
              <a:rPr lang="en-US" b="0" baseline="0" dirty="0"/>
              <a:t>||. Clicking far from the shape rotates faster, so as to see quicker what’s on the other side. Clicking closer means we’re interested in more details, so we rotate slower.</a:t>
            </a:r>
          </a:p>
          <a:p>
            <a:endParaRPr lang="en-US" b="0" baseline="0" dirty="0"/>
          </a:p>
          <a:p>
            <a:r>
              <a:rPr lang="en-US" b="0" baseline="0" dirty="0"/>
              <a:t>This mode is useful for </a:t>
            </a:r>
            <a:r>
              <a:rPr lang="en-US" b="1" baseline="0" dirty="0"/>
              <a:t>exploring/presenting </a:t>
            </a:r>
            <a:r>
              <a:rPr lang="en-US" b="0" baseline="0" dirty="0"/>
              <a:t>a scene, as the scene continuously spins (rotates) as long as the mouse button is pressed.</a:t>
            </a:r>
          </a:p>
          <a:p>
            <a:endParaRPr lang="en-US" b="0" baseline="0" dirty="0"/>
          </a:p>
          <a:p>
            <a:endParaRPr lang="en-US" b="0" baseline="0" dirty="0"/>
          </a:p>
          <a:p>
            <a:endParaRPr lang="en-US" b="0" baseline="0" dirty="0"/>
          </a:p>
          <a:p>
            <a:endParaRPr lang="en-US" b="0" dirty="0"/>
          </a:p>
          <a:p>
            <a:endParaRPr lang="en-US" b="1"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12</a:t>
            </a:fld>
            <a:endParaRPr lang="en-US"/>
          </a:p>
        </p:txBody>
      </p:sp>
    </p:spTree>
    <p:extLst>
      <p:ext uri="{BB962C8B-B14F-4D97-AF65-F5344CB8AC3E}">
        <p14:creationId xmlns:p14="http://schemas.microsoft.com/office/powerpoint/2010/main" val="3266973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mode, we want to control the rotation more carefully:</a:t>
            </a:r>
            <a:r>
              <a:rPr lang="en-US" baseline="0" dirty="0"/>
              <a:t> For this, we click and drag the mouse, as usual in 3D manipulation.</a:t>
            </a:r>
          </a:p>
          <a:p>
            <a:endParaRPr lang="en-US" b="1" baseline="0" dirty="0"/>
          </a:p>
          <a:p>
            <a:r>
              <a:rPr lang="en-US" b="0" baseline="0" dirty="0"/>
              <a:t>Let p be, again, the clicked point. Let d be the </a:t>
            </a:r>
            <a:r>
              <a:rPr lang="en-US" b="1" baseline="0" dirty="0"/>
              <a:t>drag vector </a:t>
            </a:r>
            <a:r>
              <a:rPr lang="en-US" b="0" baseline="0" dirty="0"/>
              <a:t>(how much and in which direction we drag the mouse). Then, we rotate with an angle equal to </a:t>
            </a:r>
            <a:r>
              <a:rPr lang="en-US" b="1" baseline="0" dirty="0"/>
              <a:t>d ( n x a)</a:t>
            </a:r>
            <a:r>
              <a:rPr lang="en-US" b="0" baseline="0" dirty="0"/>
              <a:t>. That is: if we drag more, the rotation angle becomes larger. Also, only the drag component which is perpendicular to the rotation axis a, i.e., along the vector n x a, counts. So, mouse motions parallel to the rotation axis a don’t cause any rotations, as one would expect.</a:t>
            </a:r>
          </a:p>
          <a:p>
            <a:endParaRPr lang="en-US" b="1" baseline="0" dirty="0"/>
          </a:p>
          <a:p>
            <a:endParaRPr lang="en-US" b="1"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13</a:t>
            </a:fld>
            <a:endParaRPr lang="en-US"/>
          </a:p>
        </p:txBody>
      </p:sp>
    </p:spTree>
    <p:extLst>
      <p:ext uri="{BB962C8B-B14F-4D97-AF65-F5344CB8AC3E}">
        <p14:creationId xmlns:p14="http://schemas.microsoft.com/office/powerpoint/2010/main" val="51800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show some </a:t>
            </a:r>
            <a:r>
              <a:rPr lang="en-US" b="1" dirty="0"/>
              <a:t>examples</a:t>
            </a:r>
            <a:r>
              <a:rPr lang="en-US" dirty="0"/>
              <a:t>:</a:t>
            </a:r>
          </a:p>
          <a:p>
            <a:endParaRPr lang="en-US" dirty="0"/>
          </a:p>
          <a:p>
            <a:r>
              <a:rPr lang="en-US" dirty="0"/>
              <a:t>We start</a:t>
            </a:r>
            <a:r>
              <a:rPr lang="en-US" baseline="0" dirty="0"/>
              <a:t> with a </a:t>
            </a:r>
            <a:r>
              <a:rPr lang="en-US" b="1" baseline="0" dirty="0"/>
              <a:t>simple shape</a:t>
            </a:r>
            <a:r>
              <a:rPr lang="en-US" baseline="0" dirty="0"/>
              <a:t> </a:t>
            </a:r>
            <a:r>
              <a:rPr lang="mr-IN" baseline="0" dirty="0"/>
              <a:t>–</a:t>
            </a:r>
            <a:r>
              <a:rPr lang="en-US" baseline="0" dirty="0"/>
              <a:t> a hand scan having about 50 thousand vertices and 100 thousand faces (triangles). Note that this is an open mesh </a:t>
            </a:r>
            <a:r>
              <a:rPr lang="mr-IN" baseline="0" dirty="0"/>
              <a:t>–</a:t>
            </a:r>
            <a:r>
              <a:rPr lang="en-US" baseline="0" dirty="0"/>
              <a:t> the hand is not closed at the wrist (the mesh has a hole there). This demonstrates how our method can handle non-watertight meshes.</a:t>
            </a:r>
          </a:p>
          <a:p>
            <a:endParaRPr lang="en-US" baseline="0" dirty="0"/>
          </a:p>
          <a:p>
            <a:r>
              <a:rPr lang="en-US" baseline="0" dirty="0"/>
              <a:t> </a:t>
            </a:r>
            <a:endParaRPr lang="en-US"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14</a:t>
            </a:fld>
            <a:endParaRPr lang="en-US"/>
          </a:p>
        </p:txBody>
      </p:sp>
    </p:spTree>
    <p:extLst>
      <p:ext uri="{BB962C8B-B14F-4D97-AF65-F5344CB8AC3E}">
        <p14:creationId xmlns:p14="http://schemas.microsoft.com/office/powerpoint/2010/main" val="171345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show a </a:t>
            </a:r>
            <a:r>
              <a:rPr lang="en-US" b="1" dirty="0"/>
              <a:t>more complex</a:t>
            </a:r>
            <a:r>
              <a:rPr lang="en-US" dirty="0"/>
              <a:t> example:</a:t>
            </a:r>
            <a:r>
              <a:rPr lang="en-US" baseline="0" dirty="0"/>
              <a:t> </a:t>
            </a:r>
          </a:p>
          <a:p>
            <a:endParaRPr lang="en-US" baseline="0" dirty="0"/>
          </a:p>
          <a:p>
            <a:r>
              <a:rPr lang="en-US" baseline="0" dirty="0"/>
              <a:t>A ship model, having about 180K vertices and 380K faces. This is a complex model: the model has </a:t>
            </a:r>
            <a:r>
              <a:rPr lang="en-US" b="1" baseline="0" dirty="0"/>
              <a:t>multiple parts </a:t>
            </a:r>
            <a:r>
              <a:rPr lang="en-US" baseline="0" dirty="0"/>
              <a:t>(masts, sails, ropes, hull), some are very thin</a:t>
            </a:r>
            <a:r>
              <a:rPr lang="en-US" b="1" baseline="0" dirty="0"/>
              <a:t>, tube-like </a:t>
            </a:r>
            <a:r>
              <a:rPr lang="en-US" baseline="0" dirty="0"/>
              <a:t>(masts, ropes); some are </a:t>
            </a:r>
            <a:r>
              <a:rPr lang="en-US" b="1" baseline="0" dirty="0"/>
              <a:t>surface</a:t>
            </a:r>
            <a:r>
              <a:rPr lang="en-US" baseline="0" dirty="0"/>
              <a:t> like (sails); and some are </a:t>
            </a:r>
            <a:r>
              <a:rPr lang="en-US" b="1" baseline="0" dirty="0"/>
              <a:t>volumetric</a:t>
            </a:r>
            <a:r>
              <a:rPr lang="en-US" baseline="0" dirty="0"/>
              <a:t> (hull). These elements are not </a:t>
            </a:r>
            <a:r>
              <a:rPr lang="en-US" b="1" baseline="0" dirty="0"/>
              <a:t>connected</a:t>
            </a:r>
            <a:r>
              <a:rPr lang="en-US" baseline="0" dirty="0"/>
              <a:t> (they don’t form a single surface), and they actually </a:t>
            </a:r>
            <a:r>
              <a:rPr lang="en-US" b="1" baseline="0" dirty="0"/>
              <a:t>intersect</a:t>
            </a:r>
            <a:r>
              <a:rPr lang="en-US" baseline="0" dirty="0"/>
              <a:t> and self-intersect, and the polygons have very different </a:t>
            </a:r>
            <a:r>
              <a:rPr lang="en-US" b="1" baseline="0" dirty="0"/>
              <a:t>sizes</a:t>
            </a:r>
            <a:r>
              <a:rPr lang="en-US" baseline="0" dirty="0"/>
              <a:t>. By using this model, we demonstrate that our method can handle any </a:t>
            </a:r>
            <a:r>
              <a:rPr lang="en-US" b="1" baseline="0" dirty="0"/>
              <a:t>kinds</a:t>
            </a:r>
            <a:r>
              <a:rPr lang="en-US" baseline="0" dirty="0"/>
              <a:t> of 3D scenes, even unorganized polygon collections.</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15</a:t>
            </a:fld>
            <a:endParaRPr lang="en-US"/>
          </a:p>
        </p:txBody>
      </p:sp>
    </p:spTree>
    <p:extLst>
      <p:ext uri="{BB962C8B-B14F-4D97-AF65-F5344CB8AC3E}">
        <p14:creationId xmlns:p14="http://schemas.microsoft.com/office/powerpoint/2010/main" val="4263575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dirty="0"/>
              <a:t>Our</a:t>
            </a:r>
            <a:r>
              <a:rPr lang="en-US" baseline="0" dirty="0"/>
              <a:t> third example is again </a:t>
            </a:r>
            <a:r>
              <a:rPr lang="en-US" b="1" baseline="0" dirty="0"/>
              <a:t>different</a:t>
            </a:r>
            <a:r>
              <a:rPr lang="en-US" baseline="0" dirty="0"/>
              <a:t>: This is a </a:t>
            </a:r>
            <a:r>
              <a:rPr lang="en-US" b="1" baseline="0" dirty="0"/>
              <a:t>3D point cloud </a:t>
            </a:r>
            <a:r>
              <a:rPr lang="en-US" baseline="0" dirty="0"/>
              <a:t>having about 160K points. The points represent the positions of stars and dark matter in </a:t>
            </a:r>
            <a:r>
              <a:rPr lang="en-US" sz="1200" kern="1200" dirty="0">
                <a:solidFill>
                  <a:schemeClr val="tx1"/>
                </a:solidFill>
                <a:effectLst/>
                <a:latin typeface="+mn-lt"/>
                <a:ea typeface="ＭＳ Ｐゴシック" charset="-128"/>
                <a:cs typeface="ＭＳ Ｐゴシック" charset="-128"/>
              </a:rPr>
              <a:t>the simulation of a collision between the Milky Way and the nearby Andromeda Galaxy,</a:t>
            </a:r>
            <a:r>
              <a:rPr lang="en-US" sz="1200" kern="1200" baseline="0" dirty="0">
                <a:solidFill>
                  <a:schemeClr val="tx1"/>
                </a:solidFill>
                <a:effectLst/>
                <a:latin typeface="+mn-lt"/>
                <a:ea typeface="ＭＳ Ｐゴシック" charset="-128"/>
                <a:cs typeface="ＭＳ Ｐゴシック" charset="-128"/>
              </a:rPr>
              <a:t> in an astronomical research project.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effectLst/>
              <a:latin typeface="+mn-lt"/>
              <a:ea typeface="ＭＳ Ｐゴシック" charset="-128"/>
              <a:cs typeface="ＭＳ Ｐゴシック"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mn-lt"/>
                <a:ea typeface="ＭＳ Ｐゴシック" charset="-128"/>
                <a:cs typeface="ＭＳ Ｐゴシック" charset="-128"/>
              </a:rPr>
              <a:t>Hence, here we don’t even have </a:t>
            </a:r>
            <a:r>
              <a:rPr lang="en-US" sz="1200" b="1" kern="1200" baseline="0" dirty="0">
                <a:solidFill>
                  <a:schemeClr val="tx1"/>
                </a:solidFill>
                <a:effectLst/>
                <a:latin typeface="+mn-lt"/>
                <a:ea typeface="ＭＳ Ｐゴシック" charset="-128"/>
                <a:cs typeface="ＭＳ Ｐゴシック" charset="-128"/>
              </a:rPr>
              <a:t>surfaces</a:t>
            </a:r>
            <a:r>
              <a:rPr lang="en-US" sz="1200" kern="1200" baseline="0" dirty="0">
                <a:solidFill>
                  <a:schemeClr val="tx1"/>
                </a:solidFill>
                <a:effectLst/>
                <a:latin typeface="+mn-lt"/>
                <a:ea typeface="ＭＳ Ｐゴシック" charset="-128"/>
                <a:cs typeface="ＭＳ Ｐゴシック" charset="-128"/>
              </a:rPr>
              <a:t>, just a </a:t>
            </a:r>
            <a:r>
              <a:rPr lang="en-US" sz="1200" b="1" kern="1200" baseline="0" dirty="0">
                <a:solidFill>
                  <a:schemeClr val="tx1"/>
                </a:solidFill>
                <a:effectLst/>
                <a:latin typeface="+mn-lt"/>
                <a:ea typeface="ＭＳ Ｐゴシック" charset="-128"/>
                <a:cs typeface="ＭＳ Ｐゴシック" charset="-128"/>
              </a:rPr>
              <a:t>point cloud</a:t>
            </a:r>
            <a:r>
              <a:rPr lang="en-US" sz="1200" kern="1200" baseline="0" dirty="0">
                <a:solidFill>
                  <a:schemeClr val="tx1"/>
                </a:solidFill>
                <a:effectLst/>
                <a:latin typeface="+mn-lt"/>
                <a:ea typeface="ＭＳ Ｐゴシック" charset="-128"/>
                <a:cs typeface="ＭＳ Ｐゴシック" charset="-128"/>
              </a:rPr>
              <a:t> of a complex shape and variable density.</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sz="1200" kern="1200" baseline="0" dirty="0">
              <a:solidFill>
                <a:schemeClr val="tx1"/>
              </a:solidFill>
              <a:effectLst/>
              <a:latin typeface="+mn-lt"/>
              <a:ea typeface="ＭＳ Ｐゴシック" charset="-128"/>
              <a:cs typeface="ＭＳ Ｐゴシック" charset="-128"/>
            </a:endParaRPr>
          </a:p>
          <a:p>
            <a:pPr marL="0" marR="0" indent="0" algn="l" defTabSz="457200" rtl="0" eaLnBrk="0" fontAlgn="base" latinLnBrk="0" hangingPunct="0">
              <a:lnSpc>
                <a:spcPct val="100000"/>
              </a:lnSpc>
              <a:spcBef>
                <a:spcPct val="30000"/>
              </a:spcBef>
              <a:spcAft>
                <a:spcPct val="0"/>
              </a:spcAft>
              <a:buClrTx/>
              <a:buSzTx/>
              <a:buFontTx/>
              <a:buNone/>
              <a:tabLst/>
              <a:defRPr/>
            </a:pPr>
            <a:r>
              <a:rPr lang="en-US" sz="1200" kern="1200" baseline="0" dirty="0">
                <a:solidFill>
                  <a:schemeClr val="tx1"/>
                </a:solidFill>
                <a:effectLst/>
                <a:latin typeface="+mn-lt"/>
                <a:ea typeface="ＭＳ Ｐゴシック" charset="-128"/>
                <a:cs typeface="ＭＳ Ｐゴシック" charset="-128"/>
              </a:rPr>
              <a:t>To handle this by our method, we render the point cloud by replacing every point by a small constant-radius </a:t>
            </a:r>
            <a:r>
              <a:rPr lang="en-US" sz="1200" b="1" kern="1200" baseline="0" dirty="0">
                <a:solidFill>
                  <a:schemeClr val="tx1"/>
                </a:solidFill>
                <a:effectLst/>
                <a:latin typeface="+mn-lt"/>
                <a:ea typeface="ＭＳ Ｐゴシック" charset="-128"/>
                <a:cs typeface="ＭＳ Ｐゴシック" charset="-128"/>
              </a:rPr>
              <a:t>spherical splat </a:t>
            </a:r>
            <a:r>
              <a:rPr lang="en-US" sz="1200" kern="1200" baseline="0" dirty="0">
                <a:solidFill>
                  <a:schemeClr val="tx1"/>
                </a:solidFill>
                <a:effectLst/>
                <a:latin typeface="+mn-lt"/>
                <a:ea typeface="ＭＳ Ｐゴシック" charset="-128"/>
                <a:cs typeface="ＭＳ Ｐゴシック" charset="-128"/>
              </a:rPr>
              <a:t>geometry. The left image shows the point cloud, rendered with volume rendering (for illustration purposes, we don’t actually use volume rendering in our application); the right image shows the point cloud rendered by spherical splats. The radius of the splats makes the spheres </a:t>
            </a:r>
            <a:r>
              <a:rPr lang="en-US" sz="1200" b="1" kern="1200" baseline="0" dirty="0">
                <a:solidFill>
                  <a:schemeClr val="tx1"/>
                </a:solidFill>
                <a:effectLst/>
                <a:latin typeface="+mn-lt"/>
                <a:ea typeface="ＭＳ Ｐゴシック" charset="-128"/>
                <a:cs typeface="ＭＳ Ｐゴシック" charset="-128"/>
              </a:rPr>
              <a:t>overlap</a:t>
            </a:r>
            <a:r>
              <a:rPr lang="en-US" sz="1200" kern="1200" baseline="0" dirty="0">
                <a:solidFill>
                  <a:schemeClr val="tx1"/>
                </a:solidFill>
                <a:effectLst/>
                <a:latin typeface="+mn-lt"/>
                <a:ea typeface="ＭＳ Ｐゴシック" charset="-128"/>
                <a:cs typeface="ＭＳ Ｐゴシック" charset="-128"/>
              </a:rPr>
              <a:t> in the 2D view, so, they create a silhouette, which we next can use to compute 2D skeletons, just as for the other shapes shown earlier.</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16</a:t>
            </a:fld>
            <a:endParaRPr lang="en-US"/>
          </a:p>
        </p:txBody>
      </p:sp>
    </p:spTree>
    <p:extLst>
      <p:ext uri="{BB962C8B-B14F-4D97-AF65-F5344CB8AC3E}">
        <p14:creationId xmlns:p14="http://schemas.microsoft.com/office/powerpoint/2010/main" val="3721526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show a video demonstrating</a:t>
            </a:r>
            <a:r>
              <a:rPr lang="en-US" baseline="0" dirty="0"/>
              <a:t> our method.</a:t>
            </a:r>
          </a:p>
          <a:p>
            <a:endParaRPr lang="en-US" baseline="0" dirty="0"/>
          </a:p>
          <a:p>
            <a:r>
              <a:rPr lang="en-US" b="1" baseline="0" dirty="0"/>
              <a:t>RUI: during the video play, make sure you EXPLAIN what people are looking at!!</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17</a:t>
            </a:fld>
            <a:endParaRPr lang="en-US"/>
          </a:p>
        </p:txBody>
      </p:sp>
    </p:spTree>
    <p:extLst>
      <p:ext uri="{BB962C8B-B14F-4D97-AF65-F5344CB8AC3E}">
        <p14:creationId xmlns:p14="http://schemas.microsoft.com/office/powerpoint/2010/main" val="298592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again discuss the main features</a:t>
            </a:r>
            <a:r>
              <a:rPr lang="en-US" baseline="0" dirty="0"/>
              <a:t> of our method:</a:t>
            </a:r>
          </a:p>
          <a:p>
            <a:endParaRPr lang="en-US" baseline="0" dirty="0"/>
          </a:p>
          <a:p>
            <a:pPr marL="171450" indent="-171450">
              <a:buFontTx/>
              <a:buChar char="-"/>
            </a:pPr>
            <a:r>
              <a:rPr lang="en-US" dirty="0"/>
              <a:t>It is easy to use: to rotate in 3D, one just needs to click and optionally drag; so, it’s as easy</a:t>
            </a:r>
            <a:r>
              <a:rPr lang="en-US" baseline="0" dirty="0"/>
              <a:t> to use as e.g. the trackball; but, of course, it offers much better rotation control than trackball, and more freedom of rotation than axis-aligned rotation</a:t>
            </a:r>
          </a:p>
          <a:p>
            <a:pPr marL="171450" indent="-171450">
              <a:buFontTx/>
              <a:buChar char="-"/>
            </a:pPr>
            <a:r>
              <a:rPr lang="en-US" baseline="0" dirty="0"/>
              <a:t>It is generic: it can handle any 3D scene (polygon meshes, unorganized polygon soups, point clouds, combinations of these, with no restriction of polygon size, or </a:t>
            </a:r>
            <a:r>
              <a:rPr lang="en-US" baseline="0" dirty="0" err="1"/>
              <a:t>connectivlty</a:t>
            </a:r>
            <a:r>
              <a:rPr lang="en-US" baseline="0" dirty="0"/>
              <a:t>, or intersections). As long as the scene renders into the </a:t>
            </a:r>
            <a:r>
              <a:rPr lang="en-US" baseline="0" dirty="0" err="1"/>
              <a:t>framebuffer</a:t>
            </a:r>
            <a:r>
              <a:rPr lang="en-US" baseline="0" dirty="0"/>
              <a:t> and Z buffers, we can handle it</a:t>
            </a:r>
          </a:p>
          <a:p>
            <a:pPr marL="171450" indent="-171450">
              <a:buFontTx/>
              <a:buChar char="-"/>
            </a:pPr>
            <a:r>
              <a:rPr lang="en-US" baseline="0" dirty="0"/>
              <a:t>It is, to our knowledge, the first time 2D image skeletons have been used to create interactive 3D rotations of 3D scenes. Note, again, that we don’t need a full 3D curve-skeleton, which is complex and slow to compute.</a:t>
            </a:r>
          </a:p>
          <a:p>
            <a:pPr marL="171450" indent="-171450">
              <a:buFontTx/>
              <a:buChar char="-"/>
            </a:pPr>
            <a:r>
              <a:rPr lang="en-US" baseline="0" dirty="0"/>
              <a:t>It is fast and simple to implement: We only use OpenGL 1.1 (available on any device today), and we can interact with scenes of hundreds of thousands of polygons in real-time on consumer-grade hardware</a:t>
            </a:r>
          </a:p>
          <a:p>
            <a:pPr marL="171450" indent="-171450">
              <a:buFontTx/>
              <a:buChar char="-"/>
            </a:pPr>
            <a:r>
              <a:rPr lang="en-US" baseline="0" dirty="0"/>
              <a:t>The code of the method is open source, see the link below (also added in the paper). Feel free to use it!</a:t>
            </a:r>
            <a:endParaRPr lang="en-US"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18</a:t>
            </a:fld>
            <a:endParaRPr lang="en-US"/>
          </a:p>
        </p:txBody>
      </p:sp>
    </p:spTree>
    <p:extLst>
      <p:ext uri="{BB962C8B-B14F-4D97-AF65-F5344CB8AC3E}">
        <p14:creationId xmlns:p14="http://schemas.microsoft.com/office/powerpoint/2010/main" val="1402082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plan to extend our work in several directions:</a:t>
            </a:r>
          </a:p>
          <a:p>
            <a:endParaRPr lang="en-US" dirty="0"/>
          </a:p>
          <a:p>
            <a:r>
              <a:rPr lang="en-US" dirty="0"/>
              <a:t>First,</a:t>
            </a:r>
            <a:r>
              <a:rPr lang="en-US" baseline="0" dirty="0"/>
              <a:t> we plan to conduct formal </a:t>
            </a:r>
            <a:r>
              <a:rPr lang="en-US" b="1" baseline="0" dirty="0"/>
              <a:t>user studies </a:t>
            </a:r>
            <a:r>
              <a:rPr lang="en-US" baseline="0" dirty="0"/>
              <a:t>to see for which exact </a:t>
            </a:r>
            <a:r>
              <a:rPr lang="en-US" b="1" baseline="0" dirty="0"/>
              <a:t>tasks</a:t>
            </a:r>
            <a:r>
              <a:rPr lang="en-US" baseline="0" dirty="0"/>
              <a:t> our method is better than existing rotation methods (trackball, axis-aligned), and by </a:t>
            </a:r>
            <a:r>
              <a:rPr lang="en-US" b="1" baseline="0" dirty="0"/>
              <a:t>how much </a:t>
            </a:r>
            <a:r>
              <a:rPr lang="en-US" baseline="0" dirty="0"/>
              <a:t>(accuracy and timing need to be measured).</a:t>
            </a:r>
          </a:p>
          <a:p>
            <a:endParaRPr lang="en-US" baseline="0" dirty="0"/>
          </a:p>
          <a:p>
            <a:r>
              <a:rPr lang="en-US" baseline="0" dirty="0"/>
              <a:t>Next, we plan to extend the </a:t>
            </a:r>
            <a:r>
              <a:rPr lang="en-US" b="1" baseline="0" dirty="0"/>
              <a:t>accuracy</a:t>
            </a:r>
            <a:r>
              <a:rPr lang="en-US" baseline="0" dirty="0"/>
              <a:t> of the estimation of 3D rotation axes from single </a:t>
            </a:r>
            <a:r>
              <a:rPr lang="en-US" b="1" baseline="0" dirty="0"/>
              <a:t>views</a:t>
            </a:r>
            <a:r>
              <a:rPr lang="en-US" baseline="0" dirty="0"/>
              <a:t>. We believe that it is possible to use additional </a:t>
            </a:r>
            <a:r>
              <a:rPr lang="en-US" b="1" baseline="0" dirty="0"/>
              <a:t>heuristics</a:t>
            </a:r>
            <a:r>
              <a:rPr lang="en-US" baseline="0" dirty="0"/>
              <a:t> to better place the 3D rotation axis inside the parts of the rendered shape.</a:t>
            </a:r>
          </a:p>
          <a:p>
            <a:endParaRPr lang="en-US" baseline="0" dirty="0"/>
          </a:p>
          <a:p>
            <a:r>
              <a:rPr lang="en-US" baseline="0" dirty="0"/>
              <a:t>This concludes the presentation. Thank you for your interest, and you can contact me by mail for </a:t>
            </a:r>
            <a:r>
              <a:rPr lang="en-US" baseline="0"/>
              <a:t>any details next</a:t>
            </a:r>
            <a:r>
              <a:rPr lang="en-US" baseline="0" dirty="0"/>
              <a:t>!</a:t>
            </a:r>
            <a:endParaRPr lang="en-US"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19</a:t>
            </a:fld>
            <a:endParaRPr lang="en-US"/>
          </a:p>
        </p:txBody>
      </p:sp>
    </p:spTree>
    <p:extLst>
      <p:ext uri="{BB962C8B-B14F-4D97-AF65-F5344CB8AC3E}">
        <p14:creationId xmlns:p14="http://schemas.microsoft.com/office/powerpoint/2010/main" val="1176544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20</a:t>
            </a:fld>
            <a:endParaRPr lang="en-US"/>
          </a:p>
        </p:txBody>
      </p:sp>
    </p:spTree>
    <p:extLst>
      <p:ext uri="{BB962C8B-B14F-4D97-AF65-F5344CB8AC3E}">
        <p14:creationId xmlns:p14="http://schemas.microsoft.com/office/powerpoint/2010/main" val="660355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problem we are trying to solve is very simple: Imagine you have a 3D shape that you want to rotate to view from a specific viewpoint. How to EASILY do this?</a:t>
            </a:r>
            <a:br>
              <a:rPr lang="en-US" baseline="0" dirty="0"/>
            </a:br>
            <a:r>
              <a:rPr lang="en-US" baseline="0" dirty="0"/>
              <a:t>The typical mechanisms are either not precise (virtual trackball) or not flexible enough (axis-aligned rotations).</a:t>
            </a:r>
          </a:p>
          <a:p>
            <a:r>
              <a:rPr lang="en-US" baseline="0" dirty="0"/>
              <a:t>So, </a:t>
            </a:r>
            <a:r>
              <a:rPr lang="en-US" b="1" baseline="0" dirty="0"/>
              <a:t>how can we do better?</a:t>
            </a:r>
            <a:endParaRPr lang="en-US" b="1"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3</a:t>
            </a:fld>
            <a:endParaRPr lang="en-US"/>
          </a:p>
        </p:txBody>
      </p:sp>
    </p:spTree>
    <p:extLst>
      <p:ext uri="{BB962C8B-B14F-4D97-AF65-F5344CB8AC3E}">
        <p14:creationId xmlns:p14="http://schemas.microsoft.com/office/powerpoint/2010/main" val="600397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a:t>
            </a:r>
            <a:r>
              <a:rPr lang="en-US" baseline="0" dirty="0"/>
              <a:t> here a novel interactive method to rotate a shape around its natural symmetry axes. </a:t>
            </a:r>
          </a:p>
          <a:p>
            <a:r>
              <a:rPr lang="en-US" baseline="0" dirty="0"/>
              <a:t>The main intuition of our method is simple: Imagine you grab a 3D object with your hand to manipulate it. Then, likely, you will turn the object around its main parts, to look around it.</a:t>
            </a:r>
          </a:p>
          <a:p>
            <a:r>
              <a:rPr lang="en-US" baseline="0" dirty="0"/>
              <a:t>Our method has several attractive points:</a:t>
            </a:r>
          </a:p>
          <a:p>
            <a:endParaRPr lang="en-US" baseline="0" dirty="0"/>
          </a:p>
          <a:p>
            <a:pPr marL="171450" indent="-171450">
              <a:buFontTx/>
              <a:buChar char="-"/>
            </a:pPr>
            <a:r>
              <a:rPr lang="en-US" baseline="0" dirty="0"/>
              <a:t>It works in </a:t>
            </a:r>
            <a:r>
              <a:rPr lang="en-US" b="1" baseline="0" dirty="0"/>
              <a:t>real time </a:t>
            </a:r>
            <a:r>
              <a:rPr lang="en-US" baseline="0" dirty="0"/>
              <a:t>even for big geometries (hundreds of thousands of polygons or more)</a:t>
            </a:r>
          </a:p>
          <a:p>
            <a:pPr marL="171450" indent="-171450">
              <a:buFontTx/>
              <a:buChar char="-"/>
            </a:pPr>
            <a:r>
              <a:rPr lang="en-US" baseline="0" dirty="0"/>
              <a:t>It can handle </a:t>
            </a:r>
            <a:r>
              <a:rPr lang="en-US" b="1" baseline="0" dirty="0"/>
              <a:t>any 3D scene </a:t>
            </a:r>
            <a:r>
              <a:rPr lang="en-US" baseline="0" dirty="0"/>
              <a:t>(polygon mesh, polygon soup, splats </a:t>
            </a:r>
            <a:r>
              <a:rPr lang="mr-IN" baseline="0" dirty="0"/>
              <a:t>–</a:t>
            </a:r>
            <a:r>
              <a:rPr lang="en-US" baseline="0" dirty="0"/>
              <a:t> anything that renders into the </a:t>
            </a:r>
            <a:r>
              <a:rPr lang="en-US" baseline="0" dirty="0" err="1"/>
              <a:t>framebuffer</a:t>
            </a:r>
            <a:r>
              <a:rPr lang="en-US" baseline="0" dirty="0"/>
              <a:t> and Z buffers is supported). </a:t>
            </a:r>
          </a:p>
          <a:p>
            <a:pPr marL="171450" indent="-171450">
              <a:buFontTx/>
              <a:buChar char="-"/>
            </a:pPr>
            <a:r>
              <a:rPr lang="en-US" baseline="0" dirty="0"/>
              <a:t>It is </a:t>
            </a:r>
            <a:r>
              <a:rPr lang="en-US" b="1" baseline="0" dirty="0"/>
              <a:t>easy to use</a:t>
            </a:r>
            <a:r>
              <a:rPr lang="en-US" baseline="0" dirty="0"/>
              <a:t>: just click and drag to rotate.</a:t>
            </a:r>
            <a:endParaRPr lang="en-US"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4</a:t>
            </a:fld>
            <a:endParaRPr lang="en-US"/>
          </a:p>
        </p:txBody>
      </p:sp>
    </p:spTree>
    <p:extLst>
      <p:ext uri="{BB962C8B-B14F-4D97-AF65-F5344CB8AC3E}">
        <p14:creationId xmlns:p14="http://schemas.microsoft.com/office/powerpoint/2010/main" val="206336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overview of the method: </a:t>
            </a:r>
          </a:p>
          <a:p>
            <a:pPr marL="171450" indent="-171450">
              <a:buFontTx/>
              <a:buChar char="-"/>
            </a:pPr>
            <a:r>
              <a:rPr lang="en-US" b="0" baseline="0" dirty="0"/>
              <a:t>We start by </a:t>
            </a:r>
            <a:r>
              <a:rPr lang="en-US" b="1" baseline="0" dirty="0"/>
              <a:t>any 3D viewpoint</a:t>
            </a:r>
            <a:r>
              <a:rPr lang="en-US" b="0" baseline="0" dirty="0"/>
              <a:t> of some scene or shape (a)</a:t>
            </a:r>
          </a:p>
          <a:p>
            <a:pPr marL="171450" indent="-171450">
              <a:buFontTx/>
              <a:buChar char="-"/>
            </a:pPr>
            <a:r>
              <a:rPr lang="en-US" b="0" baseline="0" dirty="0"/>
              <a:t>Then, we use any existing manipulation method (b) to select a </a:t>
            </a:r>
            <a:r>
              <a:rPr lang="en-US" b="1" baseline="0" dirty="0"/>
              <a:t>reasonable viewpoint </a:t>
            </a:r>
            <a:r>
              <a:rPr lang="en-US" b="0" baseline="0" dirty="0"/>
              <a:t>that we want next to explore in more detail. For instance, we use trackball to get the viewpoint (c) in which the horse’s rump is well visible</a:t>
            </a:r>
          </a:p>
          <a:p>
            <a:pPr marL="171450" indent="-171450">
              <a:buFontTx/>
              <a:buChar char="-"/>
            </a:pPr>
            <a:r>
              <a:rPr lang="en-US" b="0" baseline="0" dirty="0"/>
              <a:t>Next, we perform several image-space computations to compute the </a:t>
            </a:r>
            <a:r>
              <a:rPr lang="en-US" b="1" baseline="0" dirty="0"/>
              <a:t>2D skeleton </a:t>
            </a:r>
            <a:r>
              <a:rPr lang="en-US" b="0" baseline="0" dirty="0"/>
              <a:t>of the current silhouette (d)</a:t>
            </a:r>
          </a:p>
          <a:p>
            <a:pPr marL="171450" indent="-171450">
              <a:buFontTx/>
              <a:buChar char="-"/>
            </a:pPr>
            <a:r>
              <a:rPr lang="en-US" b="0" baseline="0" dirty="0"/>
              <a:t>From this skeleton, we next estimate a </a:t>
            </a:r>
            <a:r>
              <a:rPr lang="en-US" b="1" baseline="0" dirty="0"/>
              <a:t>3D skeleton</a:t>
            </a:r>
            <a:r>
              <a:rPr lang="en-US" b="0" baseline="0" dirty="0"/>
              <a:t>; from the 3D skeleton, we extract a </a:t>
            </a:r>
            <a:r>
              <a:rPr lang="en-US" b="1" baseline="0" dirty="0"/>
              <a:t>local axis of rotation </a:t>
            </a:r>
            <a:r>
              <a:rPr lang="en-US" b="0" baseline="0" dirty="0"/>
              <a:t>(e)</a:t>
            </a:r>
          </a:p>
          <a:p>
            <a:pPr marL="171450" indent="-171450">
              <a:buFontTx/>
              <a:buChar char="-"/>
            </a:pPr>
            <a:r>
              <a:rPr lang="en-US" b="0" baseline="0" dirty="0"/>
              <a:t>We now have a 3D axis of rotation and rotation-point (given my the mouse click). We next use the mouse drag to </a:t>
            </a:r>
            <a:r>
              <a:rPr lang="en-US" b="1" baseline="0" dirty="0"/>
              <a:t>rotate the scene </a:t>
            </a:r>
            <a:r>
              <a:rPr lang="en-US" b="0" baseline="0" dirty="0"/>
              <a:t>around the axis in 3D (f)</a:t>
            </a:r>
          </a:p>
          <a:p>
            <a:pPr marL="171450" indent="-171450">
              <a:buFontTx/>
              <a:buChar char="-"/>
            </a:pPr>
            <a:r>
              <a:rPr lang="en-US" b="0" baseline="0" dirty="0"/>
              <a:t>Releasing the mouse stops the rotation. We can </a:t>
            </a:r>
            <a:r>
              <a:rPr lang="en-US" b="1" baseline="0" dirty="0"/>
              <a:t>restart</a:t>
            </a:r>
            <a:r>
              <a:rPr lang="en-US" b="0" baseline="0" dirty="0"/>
              <a:t> from step (b) to further fine-tune the rotation, if desired.</a:t>
            </a:r>
          </a:p>
          <a:p>
            <a:pPr marL="171450" indent="-171450">
              <a:buFontTx/>
              <a:buChar char="-"/>
            </a:pPr>
            <a:endParaRPr lang="en-US" b="0" baseline="0" dirty="0"/>
          </a:p>
          <a:p>
            <a:pPr marL="0" indent="0">
              <a:buFontTx/>
              <a:buNone/>
            </a:pPr>
            <a:r>
              <a:rPr lang="en-US" b="0" baseline="0" dirty="0"/>
              <a:t>Let’s explain all these steps next!</a:t>
            </a:r>
          </a:p>
          <a:p>
            <a:pPr marL="171450" indent="-171450">
              <a:buFontTx/>
              <a:buChar char="-"/>
            </a:pPr>
            <a:endParaRPr lang="en-US" b="0" baseline="0" dirty="0"/>
          </a:p>
          <a:p>
            <a:endParaRPr lang="en-US" b="0"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5</a:t>
            </a:fld>
            <a:endParaRPr lang="en-US"/>
          </a:p>
        </p:txBody>
      </p:sp>
    </p:spTree>
    <p:extLst>
      <p:ext uri="{BB962C8B-B14F-4D97-AF65-F5344CB8AC3E}">
        <p14:creationId xmlns:p14="http://schemas.microsoft.com/office/powerpoint/2010/main" val="979378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explained, we start with an ‘initial pose’. This is the 3D scene</a:t>
            </a:r>
            <a:r>
              <a:rPr lang="en-US" baseline="0" dirty="0"/>
              <a:t> as loaded into our viewer. The viewpoint can be </a:t>
            </a:r>
            <a:r>
              <a:rPr lang="en-US" b="1" baseline="0" dirty="0"/>
              <a:t>arbitrary</a:t>
            </a:r>
            <a:r>
              <a:rPr lang="en-US" baseline="0" dirty="0"/>
              <a:t>, and typically, it is </a:t>
            </a:r>
            <a:r>
              <a:rPr lang="en-US" b="1" baseline="0" dirty="0"/>
              <a:t>uninformative</a:t>
            </a:r>
            <a:r>
              <a:rPr lang="en-US" baseline="0" dirty="0"/>
              <a:t> (we don’t see interesting parts of the scene from it).</a:t>
            </a:r>
          </a:p>
          <a:p>
            <a:endParaRPr lang="en-US" b="1" baseline="0" dirty="0"/>
          </a:p>
          <a:p>
            <a:r>
              <a:rPr lang="en-US" b="0" baseline="0" dirty="0"/>
              <a:t>We next use whichever rotation mechanisms our viewer offers (e.g. trackball or axis-aligned rotations) to change this viewpoint. The idea is to get a viewpoint from which interesting scene parts become visible. </a:t>
            </a:r>
          </a:p>
          <a:p>
            <a:endParaRPr lang="en-US" b="0" baseline="0" dirty="0"/>
          </a:p>
          <a:p>
            <a:r>
              <a:rPr lang="en-US" b="0" baseline="0" dirty="0"/>
              <a:t>In our current example, an ‘</a:t>
            </a:r>
            <a:r>
              <a:rPr lang="en-US" b="1" baseline="0" dirty="0"/>
              <a:t>interesting viewpoint</a:t>
            </a:r>
            <a:r>
              <a:rPr lang="en-US" b="0" baseline="0" dirty="0"/>
              <a:t>’ is the one in </a:t>
            </a:r>
            <a:r>
              <a:rPr lang="de-DE" b="0" baseline="0" dirty="0"/>
              <a:t>(c), </a:t>
            </a:r>
            <a:r>
              <a:rPr lang="de-DE" b="0" baseline="0" dirty="0" err="1"/>
              <a:t>from</a:t>
            </a:r>
            <a:r>
              <a:rPr lang="de-DE" b="0" baseline="0" dirty="0"/>
              <a:t> </a:t>
            </a:r>
            <a:r>
              <a:rPr lang="de-DE" b="0" baseline="0" dirty="0" err="1"/>
              <a:t>which</a:t>
            </a:r>
            <a:r>
              <a:rPr lang="de-DE" b="0" baseline="0" dirty="0"/>
              <a:t> </a:t>
            </a:r>
            <a:r>
              <a:rPr lang="de-DE" b="0" baseline="0" dirty="0" err="1"/>
              <a:t>we</a:t>
            </a:r>
            <a:r>
              <a:rPr lang="de-DE" b="0" baseline="0" dirty="0"/>
              <a:t> </a:t>
            </a:r>
            <a:r>
              <a:rPr lang="de-DE" b="0" baseline="0" dirty="0" err="1"/>
              <a:t>can</a:t>
            </a:r>
            <a:r>
              <a:rPr lang="de-DE" b="0" baseline="0" dirty="0"/>
              <a:t> </a:t>
            </a:r>
            <a:r>
              <a:rPr lang="de-DE" b="0" baseline="0" dirty="0" err="1"/>
              <a:t>see</a:t>
            </a:r>
            <a:r>
              <a:rPr lang="de-DE" b="0" baseline="0" dirty="0"/>
              <a:t> </a:t>
            </a:r>
            <a:r>
              <a:rPr lang="de-DE" b="0" baseline="0" dirty="0" err="1"/>
              <a:t>the</a:t>
            </a:r>
            <a:r>
              <a:rPr lang="de-DE" b="0" baseline="0" dirty="0"/>
              <a:t> </a:t>
            </a:r>
            <a:r>
              <a:rPr lang="de-DE" b="0" baseline="0" dirty="0" err="1"/>
              <a:t>horse‘s</a:t>
            </a:r>
            <a:r>
              <a:rPr lang="de-DE" b="0" baseline="0" dirty="0"/>
              <a:t> </a:t>
            </a:r>
            <a:r>
              <a:rPr lang="de-DE" b="0" baseline="0" dirty="0" err="1"/>
              <a:t>rump</a:t>
            </a:r>
            <a:r>
              <a:rPr lang="de-DE" b="0" baseline="0" dirty="0"/>
              <a:t> </a:t>
            </a:r>
            <a:r>
              <a:rPr lang="de-DE" b="0" baseline="0" dirty="0" err="1"/>
              <a:t>well</a:t>
            </a:r>
            <a:r>
              <a:rPr lang="de-DE" b="0" baseline="0" dirty="0"/>
              <a:t>. </a:t>
            </a:r>
          </a:p>
          <a:p>
            <a:endParaRPr lang="de-DE" b="0" baseline="0" dirty="0"/>
          </a:p>
          <a:p>
            <a:r>
              <a:rPr lang="de-DE" b="0" baseline="0" dirty="0"/>
              <a:t>Note </a:t>
            </a:r>
            <a:r>
              <a:rPr lang="de-DE" b="0" baseline="0" dirty="0" err="1"/>
              <a:t>that</a:t>
            </a:r>
            <a:r>
              <a:rPr lang="de-DE" b="0" baseline="0" dirty="0"/>
              <a:t> </a:t>
            </a:r>
            <a:r>
              <a:rPr lang="de-DE" b="0" baseline="0" dirty="0" err="1"/>
              <a:t>selecting</a:t>
            </a:r>
            <a:r>
              <a:rPr lang="de-DE" b="0" baseline="0" dirty="0"/>
              <a:t> an </a:t>
            </a:r>
            <a:r>
              <a:rPr lang="de-DE" b="0" baseline="0" dirty="0" err="1"/>
              <a:t>interesting</a:t>
            </a:r>
            <a:r>
              <a:rPr lang="de-DE" b="0" baseline="0" dirty="0"/>
              <a:t> </a:t>
            </a:r>
            <a:r>
              <a:rPr lang="de-DE" b="0" baseline="0" dirty="0" err="1"/>
              <a:t>viewpoint</a:t>
            </a:r>
            <a:r>
              <a:rPr lang="de-DE" b="0" baseline="0" dirty="0"/>
              <a:t> </a:t>
            </a:r>
            <a:r>
              <a:rPr lang="de-DE" b="0" baseline="0" dirty="0" err="1"/>
              <a:t>does</a:t>
            </a:r>
            <a:r>
              <a:rPr lang="de-DE" b="0" baseline="0" dirty="0"/>
              <a:t> </a:t>
            </a:r>
            <a:r>
              <a:rPr lang="de-DE" b="1" baseline="0" dirty="0"/>
              <a:t>NOT </a:t>
            </a:r>
            <a:r>
              <a:rPr lang="de-DE" b="1" baseline="0" dirty="0" err="1"/>
              <a:t>need</a:t>
            </a:r>
            <a:r>
              <a:rPr lang="de-DE" b="1" baseline="0" dirty="0"/>
              <a:t> </a:t>
            </a:r>
            <a:r>
              <a:rPr lang="de-DE" b="1" baseline="0" dirty="0" err="1"/>
              <a:t>to</a:t>
            </a:r>
            <a:r>
              <a:rPr lang="de-DE" b="1" baseline="0" dirty="0"/>
              <a:t> </a:t>
            </a:r>
            <a:r>
              <a:rPr lang="de-DE" b="1" baseline="0" dirty="0" err="1"/>
              <a:t>be</a:t>
            </a:r>
            <a:r>
              <a:rPr lang="de-DE" b="1" baseline="0" dirty="0"/>
              <a:t> </a:t>
            </a:r>
            <a:r>
              <a:rPr lang="de-DE" b="1" baseline="0" dirty="0" err="1"/>
              <a:t>precise</a:t>
            </a:r>
            <a:r>
              <a:rPr lang="de-DE" b="1" baseline="0" dirty="0"/>
              <a:t> </a:t>
            </a:r>
            <a:r>
              <a:rPr lang="mr-IN" b="0" baseline="0" dirty="0"/>
              <a:t>–</a:t>
            </a:r>
            <a:r>
              <a:rPr lang="de-DE" b="0" baseline="0" dirty="0"/>
              <a:t> </a:t>
            </a:r>
            <a:r>
              <a:rPr lang="de-DE" b="0" baseline="0" dirty="0" err="1"/>
              <a:t>we</a:t>
            </a:r>
            <a:r>
              <a:rPr lang="de-DE" b="0" baseline="0" dirty="0"/>
              <a:t> will </a:t>
            </a:r>
            <a:r>
              <a:rPr lang="de-DE" b="0" baseline="0" dirty="0" err="1"/>
              <a:t>perform</a:t>
            </a:r>
            <a:r>
              <a:rPr lang="de-DE" b="0" baseline="0" dirty="0"/>
              <a:t> </a:t>
            </a:r>
            <a:r>
              <a:rPr lang="de-DE" b="0" baseline="0" dirty="0" err="1"/>
              <a:t>precise</a:t>
            </a:r>
            <a:r>
              <a:rPr lang="de-DE" b="0" baseline="0" dirty="0"/>
              <a:t> </a:t>
            </a:r>
            <a:r>
              <a:rPr lang="de-DE" b="0" baseline="0" dirty="0" err="1"/>
              <a:t>viewpoint</a:t>
            </a:r>
            <a:r>
              <a:rPr lang="de-DE" b="0" baseline="0" dirty="0"/>
              <a:t> </a:t>
            </a:r>
            <a:r>
              <a:rPr lang="de-DE" b="0" baseline="0" dirty="0" err="1"/>
              <a:t>selection</a:t>
            </a:r>
            <a:r>
              <a:rPr lang="de-DE" b="0" baseline="0" dirty="0"/>
              <a:t> </a:t>
            </a:r>
            <a:r>
              <a:rPr lang="de-DE" b="0" baseline="0" dirty="0" err="1"/>
              <a:t>next</a:t>
            </a:r>
            <a:r>
              <a:rPr lang="de-DE" b="0" baseline="0" dirty="0"/>
              <a:t>, </a:t>
            </a:r>
            <a:r>
              <a:rPr lang="de-DE" b="0" baseline="0" dirty="0" err="1"/>
              <a:t>using</a:t>
            </a:r>
            <a:r>
              <a:rPr lang="de-DE" b="0" baseline="0" dirty="0"/>
              <a:t> </a:t>
            </a:r>
            <a:r>
              <a:rPr lang="de-DE" b="0" baseline="0" dirty="0" err="1"/>
              <a:t>our</a:t>
            </a:r>
            <a:r>
              <a:rPr lang="de-DE" b="0" baseline="0" dirty="0"/>
              <a:t> </a:t>
            </a:r>
            <a:r>
              <a:rPr lang="de-DE" b="0" baseline="0" dirty="0" err="1"/>
              <a:t>skeleton-based</a:t>
            </a:r>
            <a:r>
              <a:rPr lang="de-DE" b="0" baseline="0" dirty="0"/>
              <a:t> </a:t>
            </a:r>
            <a:r>
              <a:rPr lang="de-DE" b="0" baseline="0" dirty="0" err="1"/>
              <a:t>method</a:t>
            </a:r>
            <a:r>
              <a:rPr lang="de-DE" b="0" baseline="0" dirty="0"/>
              <a:t>.</a:t>
            </a:r>
          </a:p>
          <a:p>
            <a:endParaRPr lang="de-DE" b="0" baseline="0" dirty="0"/>
          </a:p>
          <a:p>
            <a:r>
              <a:rPr lang="en-US" b="0" dirty="0"/>
              <a:t>Also, note</a:t>
            </a:r>
            <a:r>
              <a:rPr lang="en-US" b="0" baseline="0" dirty="0"/>
              <a:t> that, if the initial pose (viewpoint) is already interesting, we </a:t>
            </a:r>
            <a:r>
              <a:rPr lang="en-US" b="1" baseline="0" dirty="0"/>
              <a:t>don’t need the trackball rotation </a:t>
            </a:r>
            <a:r>
              <a:rPr lang="mr-IN" b="0" baseline="0" dirty="0"/>
              <a:t>–</a:t>
            </a:r>
            <a:r>
              <a:rPr lang="en-US" b="0" baseline="0" dirty="0"/>
              <a:t> we can directly go from it to our skeleton-based rotation described next.</a:t>
            </a:r>
            <a:endParaRPr lang="en-US" b="0"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6</a:t>
            </a:fld>
            <a:endParaRPr lang="en-US"/>
          </a:p>
        </p:txBody>
      </p:sp>
    </p:spTree>
    <p:extLst>
      <p:ext uri="{BB962C8B-B14F-4D97-AF65-F5344CB8AC3E}">
        <p14:creationId xmlns:p14="http://schemas.microsoft.com/office/powerpoint/2010/main" val="1779176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From the current view, we compute a </a:t>
            </a:r>
            <a:r>
              <a:rPr lang="en-US" b="1" dirty="0"/>
              <a:t>2D skeleton</a:t>
            </a:r>
            <a:r>
              <a:rPr lang="en-US" dirty="0"/>
              <a:t>, as follows.</a:t>
            </a:r>
          </a:p>
          <a:p>
            <a:endParaRPr lang="en-US" b="0" dirty="0"/>
          </a:p>
          <a:p>
            <a:r>
              <a:rPr lang="en-US" b="0" dirty="0"/>
              <a:t>First, we extract the so-called </a:t>
            </a:r>
            <a:r>
              <a:rPr lang="en-US" b="1" dirty="0"/>
              <a:t>silhouette</a:t>
            </a:r>
            <a:r>
              <a:rPr lang="en-US" b="0" dirty="0"/>
              <a:t> of this view. This is simply a</a:t>
            </a:r>
            <a:r>
              <a:rPr lang="en-US" b="0" baseline="0" dirty="0"/>
              <a:t> binary image with 1 at all pixels where the scene renders in the </a:t>
            </a:r>
            <a:r>
              <a:rPr lang="en-US" b="0" baseline="0" dirty="0" err="1"/>
              <a:t>framebuffer</a:t>
            </a:r>
            <a:r>
              <a:rPr lang="en-US" b="0" baseline="0" dirty="0"/>
              <a:t> and 0 elsewhere (that is, where we have the background). This is easy to do </a:t>
            </a:r>
            <a:r>
              <a:rPr lang="mr-IN" b="0" baseline="0" dirty="0"/>
              <a:t>–</a:t>
            </a:r>
            <a:r>
              <a:rPr lang="en-US" b="0" baseline="0" dirty="0"/>
              <a:t> we just grab (copy) the </a:t>
            </a:r>
            <a:r>
              <a:rPr lang="en-US" b="0" baseline="0" dirty="0" err="1"/>
              <a:t>framebuffer</a:t>
            </a:r>
            <a:r>
              <a:rPr lang="en-US" b="0" baseline="0" dirty="0"/>
              <a:t> image; if we know that the background color (white, in the above example) differs from the scene color (gray, in the above example), then separating the silhouette from the background is immediate. Alternatively, we can also read the depth buffer (Z buffer) of the rendering: All pixels where the Z buffer has a value different from the default, are silhouette pixels.</a:t>
            </a:r>
          </a:p>
          <a:p>
            <a:endParaRPr lang="en-US" b="0" baseline="0" dirty="0"/>
          </a:p>
          <a:p>
            <a:r>
              <a:rPr lang="en-US" b="0" baseline="0" dirty="0"/>
              <a:t>Next, we compute the </a:t>
            </a:r>
            <a:r>
              <a:rPr lang="en-US" b="1" baseline="0" dirty="0"/>
              <a:t>boundary</a:t>
            </a:r>
            <a:r>
              <a:rPr lang="en-US" b="0" baseline="0" dirty="0"/>
              <a:t> of the silhouette (denoted ‘partial Omega’ in the image). These are simply all silhouette (foreground) pixels having at least one background neighbor pixel. The silhouette is the black horse outline in the image above.</a:t>
            </a:r>
          </a:p>
          <a:p>
            <a:endParaRPr lang="en-US" b="0" baseline="0" dirty="0"/>
          </a:p>
          <a:p>
            <a:r>
              <a:rPr lang="en-US" b="0" baseline="0" dirty="0"/>
              <a:t>Next, we compute the </a:t>
            </a:r>
            <a:r>
              <a:rPr lang="en-US" b="1" baseline="0" dirty="0"/>
              <a:t>2D skeleton </a:t>
            </a:r>
            <a:r>
              <a:rPr lang="en-US" b="0" baseline="0" dirty="0"/>
              <a:t>S of the boundary. The formal definition is given above: The skeleton contains all pixels x in the silhouette that are centers of maximally-inscribed disks. These disks touch the boundary at minimally two points. These points, called f1 and f2 above, are also called feature points of the skeleton-point x.</a:t>
            </a:r>
          </a:p>
          <a:p>
            <a:endParaRPr lang="en-US" b="0" baseline="0" dirty="0"/>
          </a:p>
          <a:p>
            <a:r>
              <a:rPr lang="en-US" b="0" baseline="0" dirty="0"/>
              <a:t>Note also that the distance from a skeleton point x to its feature points (f1, f2) is also called </a:t>
            </a:r>
            <a:r>
              <a:rPr lang="en-US" b="1" baseline="0" dirty="0"/>
              <a:t>the distance transform </a:t>
            </a:r>
            <a:r>
              <a:rPr lang="en-US" b="0" baseline="0" dirty="0"/>
              <a:t>of the silhouette at point x, denoted DT(x)</a:t>
            </a:r>
          </a:p>
          <a:p>
            <a:endParaRPr lang="en-US" b="0" baseline="0" dirty="0"/>
          </a:p>
          <a:p>
            <a:r>
              <a:rPr lang="en-US" b="0" baseline="0" dirty="0"/>
              <a:t>We can </a:t>
            </a:r>
            <a:r>
              <a:rPr lang="en-US" b="1" baseline="0" dirty="0"/>
              <a:t>compute</a:t>
            </a:r>
            <a:r>
              <a:rPr lang="en-US" b="0" baseline="0" dirty="0"/>
              <a:t> the skeleton, distance transform, and feature points precisely, for any 2D silhouette, and in real-time (100 frames-per-second or more at full-screen resolution) using a CUDA implementation. For details, see the paper and provided code.</a:t>
            </a:r>
          </a:p>
          <a:p>
            <a:endParaRPr lang="en-US" b="0" baseline="0" dirty="0"/>
          </a:p>
          <a:p>
            <a:endParaRPr lang="en-US" b="0"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7</a:t>
            </a:fld>
            <a:endParaRPr lang="en-US"/>
          </a:p>
        </p:txBody>
      </p:sp>
    </p:spTree>
    <p:extLst>
      <p:ext uri="{BB962C8B-B14F-4D97-AF65-F5344CB8AC3E}">
        <p14:creationId xmlns:p14="http://schemas.microsoft.com/office/powerpoint/2010/main" val="491242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One well-known problem of computing 2D skeletons is that they are </a:t>
            </a:r>
            <a:r>
              <a:rPr lang="en-US" b="1" dirty="0"/>
              <a:t>noise-sensitive</a:t>
            </a:r>
            <a:r>
              <a:rPr lang="en-US" dirty="0"/>
              <a:t>:</a:t>
            </a:r>
            <a:r>
              <a:rPr lang="en-US" baseline="0" dirty="0"/>
              <a:t> Any small-scale ‘bump’ along the boundary of the shape will create a skeleton branch. This is shown in the left image, where the input shape is, on purpose, chosen to be noisy. These so-called noise branches of the skeleton are useless </a:t>
            </a:r>
            <a:r>
              <a:rPr lang="mr-IN" baseline="0" dirty="0"/>
              <a:t>–</a:t>
            </a:r>
            <a:r>
              <a:rPr lang="en-US" baseline="0" dirty="0"/>
              <a:t> we don’t want them next in our pipeline.</a:t>
            </a:r>
          </a:p>
          <a:p>
            <a:endParaRPr lang="en-US" b="1" baseline="0" dirty="0"/>
          </a:p>
          <a:p>
            <a:r>
              <a:rPr lang="en-US" b="0" baseline="0" dirty="0"/>
              <a:t>Luckily, it’s very easy to </a:t>
            </a:r>
            <a:r>
              <a:rPr lang="en-US" b="1" baseline="0" dirty="0"/>
              <a:t>eliminate</a:t>
            </a:r>
            <a:r>
              <a:rPr lang="en-US" b="0" baseline="0" dirty="0"/>
              <a:t> these noise branches. The process is known as </a:t>
            </a:r>
            <a:r>
              <a:rPr lang="en-US" b="1" baseline="0" dirty="0"/>
              <a:t>regularization</a:t>
            </a:r>
            <a:r>
              <a:rPr lang="en-US" b="0" baseline="0" dirty="0"/>
              <a:t>, and delivers a regularized skeleton ‘S bar Omega’. The regularized skeleton for our noisy </a:t>
            </a:r>
            <a:r>
              <a:rPr lang="en-US" b="0" baseline="0" dirty="0" err="1"/>
              <a:t>dino</a:t>
            </a:r>
            <a:r>
              <a:rPr lang="en-US" b="0" baseline="0" dirty="0"/>
              <a:t> shape is shown in the right image. As visible, the main branches, corresponding to the legs, neck, and tail, are preserved. All other noise-induced branches are eliminated.</a:t>
            </a:r>
          </a:p>
          <a:p>
            <a:endParaRPr lang="en-US" b="0" baseline="0" dirty="0"/>
          </a:p>
          <a:p>
            <a:r>
              <a:rPr lang="en-US" b="0" baseline="0" dirty="0"/>
              <a:t>To do this regularization, we compute a so-called </a:t>
            </a:r>
            <a:r>
              <a:rPr lang="en-US" b="1" baseline="0" dirty="0"/>
              <a:t>saliency metric </a:t>
            </a:r>
            <a:r>
              <a:rPr lang="en-US" b="0" baseline="0" dirty="0"/>
              <a:t>sigma (x) for every skeleton pixel x. Sigma equals the </a:t>
            </a:r>
            <a:r>
              <a:rPr lang="en-US" b="1" baseline="0" dirty="0"/>
              <a:t>importance</a:t>
            </a:r>
            <a:r>
              <a:rPr lang="en-US" b="0" baseline="0" dirty="0"/>
              <a:t> rho of the pixel x (that is, length of boundary between the two feature points of x) divided by the distance-transform of x, i.e., DT(x)). See the example in the zoomed-in detail in the left figure. Here, for the red skeleton point x, we marked in yellow its two feature points f1, f2. The green arc is the importance rho of x. And the distance transform is shown in yellow. As shown in [Telea, 2011], sigma is low on noise-induced branches, but high all over the main skeleton branches. Indeed, for our example, if we divide the green length by the yellow length, we obtain a low salience sigma for our skeleton point x.</a:t>
            </a:r>
          </a:p>
          <a:p>
            <a:endParaRPr lang="en-US" b="0" baseline="0" dirty="0"/>
          </a:p>
          <a:p>
            <a:r>
              <a:rPr lang="en-US" b="0" baseline="0" dirty="0"/>
              <a:t>So, simply </a:t>
            </a:r>
            <a:r>
              <a:rPr lang="en-US" b="0" baseline="0" dirty="0" err="1"/>
              <a:t>thresholding</a:t>
            </a:r>
            <a:r>
              <a:rPr lang="en-US" b="0" baseline="0" dirty="0"/>
              <a:t> sigma by a fixed value (around 1.0) eliminates noise branches but fully keeps the salient (important) branches.</a:t>
            </a:r>
            <a:endParaRPr lang="en-US" b="0"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8</a:t>
            </a:fld>
            <a:endParaRPr lang="en-US"/>
          </a:p>
        </p:txBody>
      </p:sp>
    </p:spTree>
    <p:extLst>
      <p:ext uri="{BB962C8B-B14F-4D97-AF65-F5344CB8AC3E}">
        <p14:creationId xmlns:p14="http://schemas.microsoft.com/office/powerpoint/2010/main" val="2413948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So far, we have computed </a:t>
            </a:r>
            <a:r>
              <a:rPr lang="en-US" b="1" dirty="0"/>
              <a:t>a 2D skeleton </a:t>
            </a:r>
            <a:r>
              <a:rPr lang="en-US" dirty="0"/>
              <a:t>for the silhouette</a:t>
            </a:r>
            <a:r>
              <a:rPr lang="en-US" baseline="0" dirty="0"/>
              <a:t> of our 3D scene. We now need to extract somehow a </a:t>
            </a:r>
            <a:r>
              <a:rPr lang="en-US" b="1" baseline="0" dirty="0"/>
              <a:t>3D rotation axis</a:t>
            </a:r>
            <a:r>
              <a:rPr lang="en-US" baseline="0" dirty="0"/>
              <a:t> from this.</a:t>
            </a:r>
          </a:p>
          <a:p>
            <a:endParaRPr lang="en-US" b="1" baseline="0" dirty="0"/>
          </a:p>
          <a:p>
            <a:r>
              <a:rPr lang="en-US" b="0" baseline="0" dirty="0"/>
              <a:t>One way to do this would be to extract a full </a:t>
            </a:r>
            <a:r>
              <a:rPr lang="en-US" b="1" baseline="0" dirty="0"/>
              <a:t>3D curve-skeleton </a:t>
            </a:r>
            <a:r>
              <a:rPr lang="en-US" b="0" baseline="0" dirty="0"/>
              <a:t>from the 2D skeleton. There are many methods for doing this (see the paper for references). However, these are all slow, complicated to implement, and have strong requirements on the 3D scene (for example, the 3D scene should consist of a single connected object, without holes, with no self-intersecting polygons, and consisting of a mesh of high quality). We have no such requirements for our scene. Moreover, we only have a 2D rendering of the scene. </a:t>
            </a:r>
          </a:p>
          <a:p>
            <a:endParaRPr lang="en-US" b="0" baseline="0" dirty="0"/>
          </a:p>
          <a:p>
            <a:r>
              <a:rPr lang="en-US" b="0" baseline="0" dirty="0"/>
              <a:t>So, we work differently: Instead of extracting a full 3D skeleton of the scene, we only want to extract a </a:t>
            </a:r>
            <a:r>
              <a:rPr lang="en-US" b="1" baseline="0" dirty="0"/>
              <a:t>local line-approximation of this 3D skeleton</a:t>
            </a:r>
            <a:r>
              <a:rPr lang="en-US" b="0" baseline="0" dirty="0"/>
              <a:t>. For this, we proceed as follows: </a:t>
            </a:r>
          </a:p>
          <a:p>
            <a:endParaRPr lang="en-US" b="0" baseline="0" dirty="0"/>
          </a:p>
          <a:p>
            <a:pPr marL="171450" indent="-171450">
              <a:buFontTx/>
              <a:buChar char="-"/>
            </a:pPr>
            <a:r>
              <a:rPr lang="en-US" b="0" baseline="0" dirty="0"/>
              <a:t>Let p be a </a:t>
            </a:r>
            <a:r>
              <a:rPr lang="en-US" b="1" baseline="0" dirty="0"/>
              <a:t>2D point of interest</a:t>
            </a:r>
            <a:r>
              <a:rPr lang="en-US" b="0" baseline="0" dirty="0"/>
              <a:t>, indicated by the user by clicking with the mouse somewhere close to the silhouette. This is the blue point in the above drawing.</a:t>
            </a:r>
          </a:p>
          <a:p>
            <a:pPr marL="171450" indent="-171450">
              <a:buFontTx/>
              <a:buChar char="-"/>
            </a:pPr>
            <a:r>
              <a:rPr lang="en-US" b="0" baseline="0" dirty="0"/>
              <a:t>We next find </a:t>
            </a:r>
            <a:r>
              <a:rPr lang="en-US" b="0" baseline="0" dirty="0" err="1"/>
              <a:t>s_p</a:t>
            </a:r>
            <a:r>
              <a:rPr lang="en-US" b="0" baseline="0" dirty="0"/>
              <a:t>, the closest pixel in the 2D skeleton, to p. This is the </a:t>
            </a:r>
            <a:r>
              <a:rPr lang="en-US" b="1" baseline="0" dirty="0"/>
              <a:t>anchor point</a:t>
            </a:r>
            <a:r>
              <a:rPr lang="en-US" b="0" baseline="0" dirty="0"/>
              <a:t>, in light blue, in the drawing.</a:t>
            </a:r>
          </a:p>
          <a:p>
            <a:pPr marL="171450" indent="-171450">
              <a:buFontTx/>
              <a:buChar char="-"/>
            </a:pPr>
            <a:r>
              <a:rPr lang="en-US" b="0" baseline="0" dirty="0"/>
              <a:t>Let next N(</a:t>
            </a:r>
            <a:r>
              <a:rPr lang="en-US" b="0" baseline="0" dirty="0" err="1"/>
              <a:t>s_p</a:t>
            </a:r>
            <a:r>
              <a:rPr lang="en-US" b="0" baseline="0" dirty="0"/>
              <a:t>) be the </a:t>
            </a:r>
            <a:r>
              <a:rPr lang="en-US" b="1" baseline="0" dirty="0"/>
              <a:t>pixel neighbors</a:t>
            </a:r>
            <a:r>
              <a:rPr lang="en-US" b="0" baseline="0" dirty="0"/>
              <a:t>, in the 2D skeleton, of </a:t>
            </a:r>
            <a:r>
              <a:rPr lang="en-US" b="0" baseline="0" dirty="0" err="1"/>
              <a:t>s_p</a:t>
            </a:r>
            <a:r>
              <a:rPr lang="en-US" b="0" baseline="0" dirty="0"/>
              <a:t>. We select roughly 30..40 such neighbors (the exact number is not important). These are the red points in the drawing.</a:t>
            </a:r>
          </a:p>
          <a:p>
            <a:pPr marL="171450" indent="-171450">
              <a:buFontTx/>
              <a:buChar char="-"/>
            </a:pPr>
            <a:r>
              <a:rPr lang="en-US" b="0" baseline="0" dirty="0"/>
              <a:t>Then, for each such neighbor, we estimate its </a:t>
            </a:r>
            <a:r>
              <a:rPr lang="en-US" b="1" baseline="0" dirty="0"/>
              <a:t>depth</a:t>
            </a:r>
            <a:r>
              <a:rPr lang="en-US" b="0" baseline="0" dirty="0"/>
              <a:t> (Z coordinate) using the information in the Z buffer of the current rendering. We discuss this in more detail in the next slide</a:t>
            </a:r>
          </a:p>
          <a:p>
            <a:pPr marL="171450" indent="-171450">
              <a:buFontTx/>
              <a:buChar char="-"/>
            </a:pPr>
            <a:r>
              <a:rPr lang="en-US" b="0" baseline="0" dirty="0"/>
              <a:t>Finally, we estimate a </a:t>
            </a:r>
            <a:r>
              <a:rPr lang="en-US" b="1" baseline="0" dirty="0"/>
              <a:t>3D axis of rotation </a:t>
            </a:r>
            <a:r>
              <a:rPr lang="en-US" b="0" baseline="0" dirty="0"/>
              <a:t>simply as the </a:t>
            </a:r>
            <a:r>
              <a:rPr lang="en-US" b="1" baseline="0" dirty="0"/>
              <a:t>major eigenvector</a:t>
            </a:r>
            <a:r>
              <a:rPr lang="en-US" b="0" baseline="0" dirty="0"/>
              <a:t> of the covariance matrix of the 3D coordinates of the neighbor-points N(</a:t>
            </a:r>
            <a:r>
              <a:rPr lang="en-US" b="0" baseline="0" dirty="0" err="1"/>
              <a:t>s_p</a:t>
            </a:r>
            <a:r>
              <a:rPr lang="en-US" b="0" baseline="0" dirty="0"/>
              <a:t>). This is the dotted line in the drawing.</a:t>
            </a:r>
          </a:p>
          <a:p>
            <a:pPr marL="171450" indent="-171450">
              <a:buFontTx/>
              <a:buChar char="-"/>
            </a:pPr>
            <a:endParaRPr lang="en-US" b="0" baseline="0" dirty="0"/>
          </a:p>
          <a:p>
            <a:pPr marL="0" indent="0">
              <a:buFontTx/>
              <a:buNone/>
            </a:pPr>
            <a:r>
              <a:rPr lang="en-US" b="0" baseline="0" dirty="0"/>
              <a:t>So now, we have a 3D rotation axis, so we can </a:t>
            </a:r>
            <a:r>
              <a:rPr lang="en-US" b="1" baseline="0" dirty="0"/>
              <a:t>rotate</a:t>
            </a:r>
            <a:r>
              <a:rPr lang="en-US" b="0" baseline="0" dirty="0"/>
              <a:t> the shape around it. We designed several rotation modes, which we will explain next.</a:t>
            </a:r>
          </a:p>
          <a:p>
            <a:pPr marL="0" indent="0">
              <a:buFontTx/>
              <a:buNone/>
            </a:pPr>
            <a:endParaRPr lang="en-US" b="0" baseline="0" dirty="0"/>
          </a:p>
          <a:p>
            <a:pPr marL="0" indent="0">
              <a:buFontTx/>
              <a:buNone/>
            </a:pPr>
            <a:endParaRPr lang="en-US" b="0" baseline="0" dirty="0"/>
          </a:p>
          <a:p>
            <a:endParaRPr lang="en-US" b="0" baseline="0" dirty="0"/>
          </a:p>
          <a:p>
            <a:endParaRPr lang="en-US" b="0"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9</a:t>
            </a:fld>
            <a:endParaRPr lang="en-US"/>
          </a:p>
        </p:txBody>
      </p:sp>
    </p:spTree>
    <p:extLst>
      <p:ext uri="{BB962C8B-B14F-4D97-AF65-F5344CB8AC3E}">
        <p14:creationId xmlns:p14="http://schemas.microsoft.com/office/powerpoint/2010/main" val="2305806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So let’s explain how to </a:t>
            </a:r>
            <a:r>
              <a:rPr lang="en-US" b="1" dirty="0"/>
              <a:t>estimate a depth for a 2D skeleton pixel</a:t>
            </a:r>
            <a:r>
              <a:rPr lang="en-US" dirty="0"/>
              <a:t>. There are </a:t>
            </a:r>
            <a:r>
              <a:rPr lang="en-US" b="1" dirty="0"/>
              <a:t>two situations</a:t>
            </a:r>
            <a:r>
              <a:rPr lang="en-US" dirty="0"/>
              <a:t> here: At</a:t>
            </a:r>
            <a:r>
              <a:rPr lang="en-US" baseline="0" dirty="0"/>
              <a:t> the current point (x), the rendered scene is </a:t>
            </a:r>
            <a:r>
              <a:rPr lang="en-US" b="1" baseline="0" dirty="0"/>
              <a:t>closed</a:t>
            </a:r>
            <a:r>
              <a:rPr lang="en-US" baseline="0" dirty="0"/>
              <a:t>, or </a:t>
            </a:r>
            <a:r>
              <a:rPr lang="en-US" b="1" baseline="0" dirty="0"/>
              <a:t>open</a:t>
            </a:r>
            <a:r>
              <a:rPr lang="en-US" baseline="0" dirty="0"/>
              <a:t>. We explain this next.</a:t>
            </a:r>
          </a:p>
          <a:p>
            <a:endParaRPr lang="en-US" baseline="0" dirty="0"/>
          </a:p>
          <a:p>
            <a:r>
              <a:rPr lang="en-US" baseline="0" dirty="0"/>
              <a:t>We render the 3D scene </a:t>
            </a:r>
            <a:r>
              <a:rPr lang="en-US" b="1" baseline="0" dirty="0"/>
              <a:t>twice</a:t>
            </a:r>
            <a:r>
              <a:rPr lang="en-US" baseline="0" dirty="0"/>
              <a:t>, once with the GL_LESS, and once with the GL_GREATER depth-tests enabled. This </a:t>
            </a:r>
            <a:r>
              <a:rPr lang="en-US" b="1" baseline="0" dirty="0"/>
              <a:t>creates two Z buffers</a:t>
            </a:r>
            <a:r>
              <a:rPr lang="en-US" baseline="0" dirty="0"/>
              <a:t>: one, </a:t>
            </a:r>
            <a:r>
              <a:rPr lang="en-US" b="1" baseline="0" dirty="0" err="1"/>
              <a:t>Z_near</a:t>
            </a:r>
            <a:r>
              <a:rPr lang="en-US" baseline="0" dirty="0"/>
              <a:t>, records the position of the closest fragments to the viewpoint; the other, </a:t>
            </a:r>
            <a:r>
              <a:rPr lang="en-US" b="1" baseline="0" dirty="0" err="1"/>
              <a:t>Z_far</a:t>
            </a:r>
            <a:r>
              <a:rPr lang="en-US" baseline="0" dirty="0"/>
              <a:t>, records the position of the farthest fragments to the viewpoint. For the first test, we also cull the </a:t>
            </a:r>
            <a:r>
              <a:rPr lang="en-US" baseline="0" dirty="0" err="1"/>
              <a:t>backfacing</a:t>
            </a:r>
            <a:r>
              <a:rPr lang="en-US" baseline="0" dirty="0"/>
              <a:t> polygons; for the second test, we cull the front-facing polygons. In case of a typical closed shape (see left images), we get two values </a:t>
            </a:r>
            <a:r>
              <a:rPr lang="en-US" baseline="0" dirty="0" err="1"/>
              <a:t>Z_near</a:t>
            </a:r>
            <a:r>
              <a:rPr lang="en-US" baseline="0" dirty="0"/>
              <a:t> and </a:t>
            </a:r>
            <a:r>
              <a:rPr lang="en-US" baseline="0" dirty="0" err="1"/>
              <a:t>Z_far</a:t>
            </a:r>
            <a:r>
              <a:rPr lang="en-US" baseline="0" dirty="0"/>
              <a:t> that are </a:t>
            </a:r>
            <a:r>
              <a:rPr lang="en-US" b="1" baseline="0" dirty="0"/>
              <a:t>both different from the ‘default’ value of the Z buffer</a:t>
            </a:r>
            <a:r>
              <a:rPr lang="en-US" baseline="0" dirty="0"/>
              <a:t>. In this case, we estimate the depth of the skeleton pixel simply by averaging these, i.e., </a:t>
            </a:r>
            <a:r>
              <a:rPr lang="en-US" b="1" baseline="0" dirty="0"/>
              <a:t>(</a:t>
            </a:r>
            <a:r>
              <a:rPr lang="en-US" b="1" baseline="0" dirty="0" err="1"/>
              <a:t>Z_near+Z_far</a:t>
            </a:r>
            <a:r>
              <a:rPr lang="en-US" b="1" baseline="0" dirty="0"/>
              <a:t>)/2</a:t>
            </a:r>
            <a:r>
              <a:rPr lang="en-US" baseline="0" dirty="0"/>
              <a:t>. </a:t>
            </a:r>
          </a:p>
          <a:p>
            <a:r>
              <a:rPr lang="en-US" baseline="0" dirty="0"/>
              <a:t>In this case, the rotation axis will be located somewhere ‘</a:t>
            </a:r>
            <a:r>
              <a:rPr lang="en-US" b="1" baseline="0" dirty="0"/>
              <a:t>inside</a:t>
            </a:r>
            <a:r>
              <a:rPr lang="en-US" baseline="0" dirty="0"/>
              <a:t>’ the shape. Note that the EXACT position of this axis is not important for our purposes: We only want to rotate around the current shape part, and not EXACTLY around the CENTER of this shape part.</a:t>
            </a:r>
          </a:p>
          <a:p>
            <a:endParaRPr lang="en-US" baseline="0" dirty="0"/>
          </a:p>
          <a:p>
            <a:r>
              <a:rPr lang="en-US" baseline="0" dirty="0"/>
              <a:t>In case of an </a:t>
            </a:r>
            <a:r>
              <a:rPr lang="en-US" b="1" baseline="0" dirty="0"/>
              <a:t>open</a:t>
            </a:r>
            <a:r>
              <a:rPr lang="en-US" baseline="0" dirty="0"/>
              <a:t> shape at the current pixel x, there’s only a front-facing fragment at x, but no back facing fragment behind. So, in this case, </a:t>
            </a:r>
            <a:r>
              <a:rPr lang="en-US" b="1" baseline="0" dirty="0" err="1"/>
              <a:t>Z_far</a:t>
            </a:r>
            <a:r>
              <a:rPr lang="en-US" b="1" baseline="0" dirty="0"/>
              <a:t> will have the default Z value</a:t>
            </a:r>
            <a:r>
              <a:rPr lang="en-US" baseline="0" dirty="0"/>
              <a:t>, as set by the clearing of the Z buffer. If we identify this case (by comparing </a:t>
            </a:r>
            <a:r>
              <a:rPr lang="en-US" baseline="0" dirty="0" err="1"/>
              <a:t>Z_far</a:t>
            </a:r>
            <a:r>
              <a:rPr lang="en-US" baseline="0" dirty="0"/>
              <a:t> with the default Z value), we </a:t>
            </a:r>
            <a:r>
              <a:rPr lang="en-US" b="1" baseline="0" dirty="0"/>
              <a:t>simply set the depth of the pixel x to </a:t>
            </a:r>
            <a:r>
              <a:rPr lang="en-US" b="1" baseline="0" dirty="0" err="1"/>
              <a:t>Z_near</a:t>
            </a:r>
            <a:r>
              <a:rPr lang="en-US" baseline="0" dirty="0"/>
              <a:t>. This case is illustrated in the right images.</a:t>
            </a:r>
            <a:endParaRPr lang="en-US" dirty="0"/>
          </a:p>
          <a:p>
            <a:r>
              <a:rPr lang="en-US" dirty="0"/>
              <a:t>In this case, the rotation axis will be located ‘on the visible surface’ of the current shape part (roughly speaking).</a:t>
            </a:r>
            <a:r>
              <a:rPr lang="en-US" baseline="0" dirty="0"/>
              <a:t> Sure, this is less than ideal, but it’s a very good approximation for rotating around the current shape part, which can be computed robustly and easily.</a:t>
            </a:r>
          </a:p>
          <a:p>
            <a:endParaRPr lang="en-US" baseline="0"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E2E55673-0E99-0C48-9834-153A0F1C53CE}" type="slidenum">
              <a:rPr lang="en-US" smtClean="0"/>
              <a:pPr>
                <a:defRPr/>
              </a:pPr>
              <a:t>10</a:t>
            </a:fld>
            <a:endParaRPr lang="en-US"/>
          </a:p>
        </p:txBody>
      </p:sp>
    </p:spTree>
    <p:extLst>
      <p:ext uri="{BB962C8B-B14F-4D97-AF65-F5344CB8AC3E}">
        <p14:creationId xmlns:p14="http://schemas.microsoft.com/office/powerpoint/2010/main" val="773223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1AFE9AB-A7BB-6347-9A49-0B4DBCCA8693}" type="slidenum">
              <a:rPr lang="en-US"/>
              <a:pPr>
                <a:defRPr/>
              </a:pPr>
              <a:t>‹#›</a:t>
            </a:fld>
            <a:endParaRPr lang="en-US"/>
          </a:p>
        </p:txBody>
      </p:sp>
    </p:spTree>
    <p:extLst>
      <p:ext uri="{BB962C8B-B14F-4D97-AF65-F5344CB8AC3E}">
        <p14:creationId xmlns:p14="http://schemas.microsoft.com/office/powerpoint/2010/main" val="1513379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78F1A90-B4DA-394B-B9D7-3EF39927AFC6}" type="slidenum">
              <a:rPr lang="en-US"/>
              <a:pPr>
                <a:defRPr/>
              </a:pPr>
              <a:t>‹#›</a:t>
            </a:fld>
            <a:endParaRPr lang="en-US"/>
          </a:p>
        </p:txBody>
      </p:sp>
    </p:spTree>
    <p:extLst>
      <p:ext uri="{BB962C8B-B14F-4D97-AF65-F5344CB8AC3E}">
        <p14:creationId xmlns:p14="http://schemas.microsoft.com/office/powerpoint/2010/main" val="1150071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69AF9D-ABA5-4543-94D3-1820140692F8}" type="slidenum">
              <a:rPr lang="en-US"/>
              <a:pPr>
                <a:defRPr/>
              </a:pPr>
              <a:t>‹#›</a:t>
            </a:fld>
            <a:endParaRPr lang="en-US"/>
          </a:p>
        </p:txBody>
      </p:sp>
    </p:spTree>
    <p:extLst>
      <p:ext uri="{BB962C8B-B14F-4D97-AF65-F5344CB8AC3E}">
        <p14:creationId xmlns:p14="http://schemas.microsoft.com/office/powerpoint/2010/main" val="3578734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lipArt Placeholder 2"/>
          <p:cNvSpPr>
            <a:spLocks noGrp="1"/>
          </p:cNvSpPr>
          <p:nvPr>
            <p:ph type="clipArt" sz="half" idx="1"/>
          </p:nvPr>
        </p:nvSpPr>
        <p:spPr>
          <a:xfrm>
            <a:off x="457200" y="1600200"/>
            <a:ext cx="4038600" cy="4525963"/>
          </a:xfrm>
        </p:spPr>
        <p:txBody>
          <a:bodyPr/>
          <a:lstStyle/>
          <a:p>
            <a:pPr lvl="0"/>
            <a:endParaRPr lang="en-US" noProof="0"/>
          </a:p>
        </p:txBody>
      </p:sp>
      <p:sp>
        <p:nvSpPr>
          <p:cNvPr id="4" name="Text Placeholder 3"/>
          <p:cNvSpPr>
            <a:spLocks noGrp="1"/>
          </p:cNvSpPr>
          <p:nvPr>
            <p:ph type="body"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3051994D-06AA-1B46-9EF1-C07F63325C19}" type="slidenum">
              <a:rPr lang="en-US"/>
              <a:pPr>
                <a:defRPr/>
              </a:pPr>
              <a:t>‹#›</a:t>
            </a:fld>
            <a:endParaRPr lang="en-US"/>
          </a:p>
        </p:txBody>
      </p:sp>
    </p:spTree>
    <p:extLst>
      <p:ext uri="{BB962C8B-B14F-4D97-AF65-F5344CB8AC3E}">
        <p14:creationId xmlns:p14="http://schemas.microsoft.com/office/powerpoint/2010/main" val="948625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1034B36-F682-9A4A-98DE-FA1C1B9176F8}" type="slidenum">
              <a:rPr lang="en-US"/>
              <a:pPr>
                <a:defRPr/>
              </a:pPr>
              <a:t>‹#›</a:t>
            </a:fld>
            <a:endParaRPr lang="en-US"/>
          </a:p>
        </p:txBody>
      </p:sp>
    </p:spTree>
    <p:extLst>
      <p:ext uri="{BB962C8B-B14F-4D97-AF65-F5344CB8AC3E}">
        <p14:creationId xmlns:p14="http://schemas.microsoft.com/office/powerpoint/2010/main" val="2328717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D780A0C-8A42-DE4E-8FBC-FAE14CCCBE34}" type="slidenum">
              <a:rPr lang="en-US"/>
              <a:pPr>
                <a:defRPr/>
              </a:pPr>
              <a:t>‹#›</a:t>
            </a:fld>
            <a:endParaRPr lang="en-US"/>
          </a:p>
        </p:txBody>
      </p:sp>
    </p:spTree>
    <p:extLst>
      <p:ext uri="{BB962C8B-B14F-4D97-AF65-F5344CB8AC3E}">
        <p14:creationId xmlns:p14="http://schemas.microsoft.com/office/powerpoint/2010/main" val="3160668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764E1FF-13AE-AC44-A835-28548EC7621B}" type="slidenum">
              <a:rPr lang="en-US"/>
              <a:pPr>
                <a:defRPr/>
              </a:pPr>
              <a:t>‹#›</a:t>
            </a:fld>
            <a:endParaRPr lang="en-US"/>
          </a:p>
        </p:txBody>
      </p:sp>
    </p:spTree>
    <p:extLst>
      <p:ext uri="{BB962C8B-B14F-4D97-AF65-F5344CB8AC3E}">
        <p14:creationId xmlns:p14="http://schemas.microsoft.com/office/powerpoint/2010/main" val="357066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7406C7AE-3CF5-3043-A448-99922706B0D3}" type="slidenum">
              <a:rPr lang="en-US"/>
              <a:pPr>
                <a:defRPr/>
              </a:pPr>
              <a:t>‹#›</a:t>
            </a:fld>
            <a:endParaRPr lang="en-US"/>
          </a:p>
        </p:txBody>
      </p:sp>
    </p:spTree>
    <p:extLst>
      <p:ext uri="{BB962C8B-B14F-4D97-AF65-F5344CB8AC3E}">
        <p14:creationId xmlns:p14="http://schemas.microsoft.com/office/powerpoint/2010/main" val="3125226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FAABD5C-577C-1446-AD02-3CC2DDD43922}" type="slidenum">
              <a:rPr lang="en-US"/>
              <a:pPr>
                <a:defRPr/>
              </a:pPr>
              <a:t>‹#›</a:t>
            </a:fld>
            <a:endParaRPr lang="en-US"/>
          </a:p>
        </p:txBody>
      </p:sp>
    </p:spTree>
    <p:extLst>
      <p:ext uri="{BB962C8B-B14F-4D97-AF65-F5344CB8AC3E}">
        <p14:creationId xmlns:p14="http://schemas.microsoft.com/office/powerpoint/2010/main" val="2681000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3EBB6D7-847D-0C45-96CB-C6250987EFEE}" type="slidenum">
              <a:rPr lang="en-US"/>
              <a:pPr>
                <a:defRPr/>
              </a:pPr>
              <a:t>‹#›</a:t>
            </a:fld>
            <a:endParaRPr lang="en-US"/>
          </a:p>
        </p:txBody>
      </p:sp>
    </p:spTree>
    <p:extLst>
      <p:ext uri="{BB962C8B-B14F-4D97-AF65-F5344CB8AC3E}">
        <p14:creationId xmlns:p14="http://schemas.microsoft.com/office/powerpoint/2010/main" val="160705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62C6178-03A4-294A-B296-F0B1ECB10BC9}" type="slidenum">
              <a:rPr lang="en-US"/>
              <a:pPr>
                <a:defRPr/>
              </a:pPr>
              <a:t>‹#›</a:t>
            </a:fld>
            <a:endParaRPr lang="en-US"/>
          </a:p>
        </p:txBody>
      </p:sp>
    </p:spTree>
    <p:extLst>
      <p:ext uri="{BB962C8B-B14F-4D97-AF65-F5344CB8AC3E}">
        <p14:creationId xmlns:p14="http://schemas.microsoft.com/office/powerpoint/2010/main" val="174690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AC06243-76C4-2540-B112-3D3063630924}" type="slidenum">
              <a:rPr lang="en-US"/>
              <a:pPr>
                <a:defRPr/>
              </a:pPr>
              <a:t>‹#›</a:t>
            </a:fld>
            <a:endParaRPr lang="en-US"/>
          </a:p>
        </p:txBody>
      </p:sp>
    </p:spTree>
    <p:extLst>
      <p:ext uri="{BB962C8B-B14F-4D97-AF65-F5344CB8AC3E}">
        <p14:creationId xmlns:p14="http://schemas.microsoft.com/office/powerpoint/2010/main" val="281333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cs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cs typeface="Arial" charset="0"/>
              </a:defRPr>
            </a:lvl1pPr>
          </a:lstStyle>
          <a:p>
            <a:pPr>
              <a:defRPr/>
            </a:pPr>
            <a:fld id="{7F0D0F4D-A8DC-184A-92F2-AABB5E0D102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2200">
          <a:solidFill>
            <a:schemeClr val="tx2"/>
          </a:solidFill>
          <a:latin typeface="+mj-lt"/>
          <a:ea typeface="ＭＳ Ｐゴシック" charset="0"/>
          <a:cs typeface="+mj-cs"/>
        </a:defRPr>
      </a:lvl1pPr>
      <a:lvl2pPr algn="ctr" rtl="0" eaLnBrk="0" fontAlgn="base" hangingPunct="0">
        <a:spcBef>
          <a:spcPct val="0"/>
        </a:spcBef>
        <a:spcAft>
          <a:spcPct val="0"/>
        </a:spcAft>
        <a:defRPr sz="2200">
          <a:solidFill>
            <a:schemeClr val="tx2"/>
          </a:solidFill>
          <a:latin typeface="Trebuchet MS" charset="0"/>
          <a:ea typeface="ＭＳ Ｐゴシック" charset="0"/>
          <a:cs typeface="Arial" charset="0"/>
        </a:defRPr>
      </a:lvl2pPr>
      <a:lvl3pPr algn="ctr" rtl="0" eaLnBrk="0" fontAlgn="base" hangingPunct="0">
        <a:spcBef>
          <a:spcPct val="0"/>
        </a:spcBef>
        <a:spcAft>
          <a:spcPct val="0"/>
        </a:spcAft>
        <a:defRPr sz="2200">
          <a:solidFill>
            <a:schemeClr val="tx2"/>
          </a:solidFill>
          <a:latin typeface="Trebuchet MS" charset="0"/>
          <a:ea typeface="ＭＳ Ｐゴシック" charset="0"/>
          <a:cs typeface="Arial" charset="0"/>
        </a:defRPr>
      </a:lvl3pPr>
      <a:lvl4pPr algn="ctr" rtl="0" eaLnBrk="0" fontAlgn="base" hangingPunct="0">
        <a:spcBef>
          <a:spcPct val="0"/>
        </a:spcBef>
        <a:spcAft>
          <a:spcPct val="0"/>
        </a:spcAft>
        <a:defRPr sz="2200">
          <a:solidFill>
            <a:schemeClr val="tx2"/>
          </a:solidFill>
          <a:latin typeface="Trebuchet MS" charset="0"/>
          <a:ea typeface="ＭＳ Ｐゴシック" charset="0"/>
          <a:cs typeface="Arial" charset="0"/>
        </a:defRPr>
      </a:lvl4pPr>
      <a:lvl5pPr algn="ctr" rtl="0" eaLnBrk="0" fontAlgn="base" hangingPunct="0">
        <a:spcBef>
          <a:spcPct val="0"/>
        </a:spcBef>
        <a:spcAft>
          <a:spcPct val="0"/>
        </a:spcAft>
        <a:defRPr sz="2200">
          <a:solidFill>
            <a:schemeClr val="tx2"/>
          </a:solidFill>
          <a:latin typeface="Trebuchet MS" charset="0"/>
          <a:ea typeface="ＭＳ Ｐゴシック" charset="0"/>
          <a:cs typeface="Arial" charset="0"/>
        </a:defRPr>
      </a:lvl5pPr>
      <a:lvl6pPr marL="457200" algn="ctr" rtl="0" fontAlgn="base">
        <a:spcBef>
          <a:spcPct val="0"/>
        </a:spcBef>
        <a:spcAft>
          <a:spcPct val="0"/>
        </a:spcAft>
        <a:defRPr sz="2200">
          <a:solidFill>
            <a:schemeClr val="tx2"/>
          </a:solidFill>
          <a:latin typeface="Trebuchet MS" charset="0"/>
          <a:ea typeface="Arial" charset="0"/>
          <a:cs typeface="Arial" charset="0"/>
        </a:defRPr>
      </a:lvl6pPr>
      <a:lvl7pPr marL="914400" algn="ctr" rtl="0" fontAlgn="base">
        <a:spcBef>
          <a:spcPct val="0"/>
        </a:spcBef>
        <a:spcAft>
          <a:spcPct val="0"/>
        </a:spcAft>
        <a:defRPr sz="2200">
          <a:solidFill>
            <a:schemeClr val="tx2"/>
          </a:solidFill>
          <a:latin typeface="Trebuchet MS" charset="0"/>
          <a:ea typeface="Arial" charset="0"/>
          <a:cs typeface="Arial" charset="0"/>
        </a:defRPr>
      </a:lvl7pPr>
      <a:lvl8pPr marL="1371600" algn="ctr" rtl="0" fontAlgn="base">
        <a:spcBef>
          <a:spcPct val="0"/>
        </a:spcBef>
        <a:spcAft>
          <a:spcPct val="0"/>
        </a:spcAft>
        <a:defRPr sz="2200">
          <a:solidFill>
            <a:schemeClr val="tx2"/>
          </a:solidFill>
          <a:latin typeface="Trebuchet MS" charset="0"/>
          <a:ea typeface="Arial" charset="0"/>
          <a:cs typeface="Arial" charset="0"/>
        </a:defRPr>
      </a:lvl8pPr>
      <a:lvl9pPr marL="1828800" algn="ctr" rtl="0" fontAlgn="base">
        <a:spcBef>
          <a:spcPct val="0"/>
        </a:spcBef>
        <a:spcAft>
          <a:spcPct val="0"/>
        </a:spcAft>
        <a:defRPr sz="2200">
          <a:solidFill>
            <a:schemeClr val="tx2"/>
          </a:solidFill>
          <a:latin typeface="Trebuchet MS" charset="0"/>
          <a:ea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7.jpg"/><Relationship Id="rId5" Type="http://schemas.openxmlformats.org/officeDocument/2006/relationships/image" Target="../media/image14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3.jpg"/><Relationship Id="rId7"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 Id="rId9"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3.jpg"/><Relationship Id="rId7" Type="http://schemas.openxmlformats.org/officeDocument/2006/relationships/image" Target="../media/image58.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image" Target="../media/image56.jpg"/><Relationship Id="rId4" Type="http://schemas.openxmlformats.org/officeDocument/2006/relationships/image" Target="../media/image54.jpg"/></Relationships>
</file>

<file path=ppt/slides/_rels/slide14.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59.png"/><Relationship Id="rId5" Type="http://schemas.openxmlformats.org/officeDocument/2006/relationships/image" Target="../media/image33.jp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60.png"/><Relationship Id="rId5" Type="http://schemas.openxmlformats.org/officeDocument/2006/relationships/image" Target="../media/image33.jp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2.jpg"/><Relationship Id="rId4" Type="http://schemas.openxmlformats.org/officeDocument/2006/relationships/image" Target="../media/image61.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jpg"/><Relationship Id="rId5" Type="http://schemas.openxmlformats.org/officeDocument/2006/relationships/image" Target="../media/image63.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3.png"/><Relationship Id="rId4" Type="http://schemas.openxmlformats.org/officeDocument/2006/relationships/hyperlink" Target="http://www.staff.science.uu.nl/~telea001/pmwiki.php/Shapes/CUDASkelInterac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jpg"/><Relationship Id="rId5" Type="http://schemas.openxmlformats.org/officeDocument/2006/relationships/image" Target="../media/image63.pn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jpg"/><Relationship Id="rId5" Type="http://schemas.openxmlformats.org/officeDocument/2006/relationships/image" Target="../media/image33.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3.jpg"/><Relationship Id="rId7"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8.jp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8.jp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3.jp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jp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8.jp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990C05-EC71-4ECE-8898-C272922D3043}"/>
              </a:ext>
            </a:extLst>
          </p:cNvPr>
          <p:cNvPicPr>
            <a:picLocks noChangeAspect="1"/>
          </p:cNvPicPr>
          <p:nvPr/>
        </p:nvPicPr>
        <p:blipFill rotWithShape="1">
          <a:blip r:embed="rId3"/>
          <a:srcRect l="23301" r="18446"/>
          <a:stretch/>
        </p:blipFill>
        <p:spPr>
          <a:xfrm>
            <a:off x="0" y="0"/>
            <a:ext cx="9144000" cy="1564618"/>
          </a:xfrm>
          <a:prstGeom prst="rect">
            <a:avLst/>
          </a:prstGeom>
        </p:spPr>
      </p:pic>
      <p:sp>
        <p:nvSpPr>
          <p:cNvPr id="15361" name="Rectangle 6"/>
          <p:cNvSpPr>
            <a:spLocks noGrp="1" noChangeArrowheads="1"/>
          </p:cNvSpPr>
          <p:nvPr>
            <p:ph type="title"/>
          </p:nvPr>
        </p:nvSpPr>
        <p:spPr>
          <a:xfrm>
            <a:off x="152400" y="228600"/>
            <a:ext cx="8839200" cy="1447800"/>
          </a:xfrm>
        </p:spPr>
        <p:txBody>
          <a:bodyPr/>
          <a:lstStyle/>
          <a:p>
            <a:pPr eaLnBrk="1" hangingPunct="1"/>
            <a:r>
              <a:rPr lang="en-US" sz="3200" b="1" dirty="0">
                <a:solidFill>
                  <a:srgbClr val="000090"/>
                </a:solidFill>
                <a:latin typeface="Trebuchet MS" charset="0"/>
              </a:rPr>
              <a:t>Interactive Axis-Based 3D Rotation Specification Using Image Skeletons</a:t>
            </a:r>
            <a:endParaRPr lang="en-US" sz="2600" dirty="0">
              <a:solidFill>
                <a:srgbClr val="000090"/>
              </a:solidFill>
              <a:latin typeface="Trebuchet MS" charset="0"/>
            </a:endParaRPr>
          </a:p>
        </p:txBody>
      </p:sp>
      <p:sp>
        <p:nvSpPr>
          <p:cNvPr id="15363" name="TextBox 14"/>
          <p:cNvSpPr txBox="1">
            <a:spLocks noChangeArrowheads="1"/>
          </p:cNvSpPr>
          <p:nvPr/>
        </p:nvSpPr>
        <p:spPr bwMode="auto">
          <a:xfrm>
            <a:off x="1600200" y="5238690"/>
            <a:ext cx="781790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dirty="0" err="1">
                <a:solidFill>
                  <a:srgbClr val="000090"/>
                </a:solidFill>
              </a:rPr>
              <a:t>Xiaorui</a:t>
            </a:r>
            <a:r>
              <a:rPr lang="en-US" sz="2000" dirty="0">
                <a:solidFill>
                  <a:srgbClr val="000090"/>
                </a:solidFill>
              </a:rPr>
              <a:t> Zhai</a:t>
            </a:r>
            <a:r>
              <a:rPr lang="en-US" sz="2000" b="1" baseline="30000" dirty="0">
                <a:solidFill>
                  <a:srgbClr val="000090"/>
                </a:solidFill>
              </a:rPr>
              <a:t>1</a:t>
            </a:r>
            <a:r>
              <a:rPr lang="en-US" sz="2000" dirty="0">
                <a:solidFill>
                  <a:srgbClr val="000090"/>
                </a:solidFill>
              </a:rPr>
              <a:t>, </a:t>
            </a:r>
            <a:r>
              <a:rPr lang="en-US" sz="2000" dirty="0" err="1">
                <a:solidFill>
                  <a:srgbClr val="000090"/>
                </a:solidFill>
              </a:rPr>
              <a:t>Xingyu</a:t>
            </a:r>
            <a:r>
              <a:rPr lang="en-US" sz="2000" dirty="0">
                <a:solidFill>
                  <a:srgbClr val="000090"/>
                </a:solidFill>
              </a:rPr>
              <a:t> Chen</a:t>
            </a:r>
            <a:r>
              <a:rPr lang="en-US" sz="2000" b="1" baseline="30000" dirty="0">
                <a:solidFill>
                  <a:srgbClr val="000090"/>
                </a:solidFill>
              </a:rPr>
              <a:t>1,2</a:t>
            </a:r>
            <a:r>
              <a:rPr lang="en-US" sz="2000" dirty="0">
                <a:solidFill>
                  <a:srgbClr val="000090"/>
                </a:solidFill>
              </a:rPr>
              <a:t>, </a:t>
            </a:r>
            <a:r>
              <a:rPr lang="en-US" sz="2000" dirty="0" err="1">
                <a:solidFill>
                  <a:srgbClr val="000090"/>
                </a:solidFill>
              </a:rPr>
              <a:t>Lingyun</a:t>
            </a:r>
            <a:r>
              <a:rPr lang="en-US" sz="2000" dirty="0">
                <a:solidFill>
                  <a:srgbClr val="000090"/>
                </a:solidFill>
              </a:rPr>
              <a:t> Yu</a:t>
            </a:r>
            <a:r>
              <a:rPr lang="en-US" sz="2000" b="1" baseline="30000" dirty="0">
                <a:solidFill>
                  <a:srgbClr val="000090"/>
                </a:solidFill>
              </a:rPr>
              <a:t>1</a:t>
            </a:r>
            <a:r>
              <a:rPr lang="en-US" sz="2000" dirty="0">
                <a:solidFill>
                  <a:srgbClr val="000090"/>
                </a:solidFill>
              </a:rPr>
              <a:t>, and </a:t>
            </a:r>
            <a:r>
              <a:rPr lang="en-US" sz="2000" dirty="0" err="1">
                <a:solidFill>
                  <a:srgbClr val="000090"/>
                </a:solidFill>
              </a:rPr>
              <a:t>Alexandru</a:t>
            </a:r>
            <a:r>
              <a:rPr lang="en-US" sz="2000" dirty="0">
                <a:solidFill>
                  <a:srgbClr val="000090"/>
                </a:solidFill>
              </a:rPr>
              <a:t> Telea</a:t>
            </a:r>
            <a:r>
              <a:rPr lang="en-US" sz="2000" b="1" baseline="30000" dirty="0">
                <a:solidFill>
                  <a:srgbClr val="000090"/>
                </a:solidFill>
              </a:rPr>
              <a:t>3</a:t>
            </a:r>
          </a:p>
        </p:txBody>
      </p:sp>
      <p:sp>
        <p:nvSpPr>
          <p:cNvPr id="15365" name="TextBox 14"/>
          <p:cNvSpPr txBox="1">
            <a:spLocks noChangeArrowheads="1"/>
          </p:cNvSpPr>
          <p:nvPr/>
        </p:nvSpPr>
        <p:spPr bwMode="auto">
          <a:xfrm>
            <a:off x="1884536" y="5715000"/>
            <a:ext cx="497151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baseline="30000" dirty="0">
                <a:solidFill>
                  <a:srgbClr val="000090"/>
                </a:solidFill>
              </a:rPr>
              <a:t>1</a:t>
            </a:r>
            <a:r>
              <a:rPr lang="en-US" sz="1400" dirty="0">
                <a:solidFill>
                  <a:srgbClr val="000090"/>
                </a:solidFill>
              </a:rPr>
              <a:t>Bernoulli Institute,</a:t>
            </a:r>
            <a:r>
              <a:rPr lang="zh-CN" altLang="en-US" sz="1400" dirty="0">
                <a:solidFill>
                  <a:srgbClr val="000090"/>
                </a:solidFill>
              </a:rPr>
              <a:t> </a:t>
            </a:r>
            <a:r>
              <a:rPr lang="en-US" sz="1400" dirty="0">
                <a:solidFill>
                  <a:srgbClr val="000090"/>
                </a:solidFill>
              </a:rPr>
              <a:t>University of Groningen, the Netherlands</a:t>
            </a:r>
          </a:p>
        </p:txBody>
      </p:sp>
      <p:pic>
        <p:nvPicPr>
          <p:cNvPr id="4" name="Picture 3">
            <a:extLst>
              <a:ext uri="{FF2B5EF4-FFF2-40B4-BE49-F238E27FC236}">
                <a16:creationId xmlns:a16="http://schemas.microsoft.com/office/drawing/2014/main" id="{B4240A16-9DA4-48F0-98F6-920B2F012917}"/>
              </a:ext>
            </a:extLst>
          </p:cNvPr>
          <p:cNvPicPr>
            <a:picLocks noChangeAspect="1"/>
          </p:cNvPicPr>
          <p:nvPr/>
        </p:nvPicPr>
        <p:blipFill>
          <a:blip r:embed="rId4"/>
          <a:stretch>
            <a:fillRect/>
          </a:stretch>
        </p:blipFill>
        <p:spPr>
          <a:xfrm>
            <a:off x="3048000" y="1842594"/>
            <a:ext cx="2667000" cy="3172812"/>
          </a:xfrm>
          <a:prstGeom prst="rect">
            <a:avLst/>
          </a:prstGeom>
        </p:spPr>
      </p:pic>
      <p:sp>
        <p:nvSpPr>
          <p:cNvPr id="9" name="TextBox 14">
            <a:extLst>
              <a:ext uri="{FF2B5EF4-FFF2-40B4-BE49-F238E27FC236}">
                <a16:creationId xmlns:a16="http://schemas.microsoft.com/office/drawing/2014/main" id="{6A7EA3E8-1F3A-4CB4-93BD-3EE581DBE5FF}"/>
              </a:ext>
            </a:extLst>
          </p:cNvPr>
          <p:cNvSpPr txBox="1">
            <a:spLocks noChangeArrowheads="1"/>
          </p:cNvSpPr>
          <p:nvPr/>
        </p:nvSpPr>
        <p:spPr bwMode="auto">
          <a:xfrm>
            <a:off x="1869440" y="5966699"/>
            <a:ext cx="438959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baseline="30000" dirty="0">
                <a:solidFill>
                  <a:srgbClr val="000090"/>
                </a:solidFill>
              </a:rPr>
              <a:t>2</a:t>
            </a:r>
            <a:r>
              <a:rPr lang="en-US" sz="1400" dirty="0">
                <a:solidFill>
                  <a:srgbClr val="000090"/>
                </a:solidFill>
              </a:rPr>
              <a:t>University of Science and Technology Beijing, China</a:t>
            </a:r>
          </a:p>
        </p:txBody>
      </p:sp>
      <p:sp>
        <p:nvSpPr>
          <p:cNvPr id="10" name="TextBox 14">
            <a:extLst>
              <a:ext uri="{FF2B5EF4-FFF2-40B4-BE49-F238E27FC236}">
                <a16:creationId xmlns:a16="http://schemas.microsoft.com/office/drawing/2014/main" id="{56F52B83-AEE8-49CD-9CB9-E56CA0201F64}"/>
              </a:ext>
            </a:extLst>
          </p:cNvPr>
          <p:cNvSpPr txBox="1">
            <a:spLocks noChangeArrowheads="1"/>
          </p:cNvSpPr>
          <p:nvPr/>
        </p:nvSpPr>
        <p:spPr bwMode="auto">
          <a:xfrm>
            <a:off x="1887900" y="6218397"/>
            <a:ext cx="302186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baseline="30000" dirty="0">
                <a:solidFill>
                  <a:srgbClr val="000090"/>
                </a:solidFill>
              </a:rPr>
              <a:t>3</a:t>
            </a:r>
            <a:r>
              <a:rPr lang="en-US" sz="1400" dirty="0">
                <a:solidFill>
                  <a:srgbClr val="000090"/>
                </a:solidFill>
              </a:rPr>
              <a:t>Utrecht University, the Netherlands</a:t>
            </a:r>
          </a:p>
        </p:txBody>
      </p:sp>
      <p:pic>
        <p:nvPicPr>
          <p:cNvPr id="8" name="Picture 11">
            <a:extLst>
              <a:ext uri="{FF2B5EF4-FFF2-40B4-BE49-F238E27FC236}">
                <a16:creationId xmlns:a16="http://schemas.microsoft.com/office/drawing/2014/main" id="{5317021B-DF5A-4B56-847D-D2E7F75589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E6363B27-1ADD-413A-A7B1-54953C670EC7}"/>
              </a:ext>
            </a:extLst>
          </p:cNvPr>
          <p:cNvSpPr/>
          <p:nvPr/>
        </p:nvSpPr>
        <p:spPr>
          <a:xfrm>
            <a:off x="0" y="1548409"/>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Rectangle 13">
            <a:extLst>
              <a:ext uri="{FF2B5EF4-FFF2-40B4-BE49-F238E27FC236}">
                <a16:creationId xmlns:a16="http://schemas.microsoft.com/office/drawing/2014/main" id="{8657B2CD-2910-4118-B62A-E78E14CCAD19}"/>
              </a:ext>
            </a:extLst>
          </p:cNvPr>
          <p:cNvSpPr/>
          <p:nvPr/>
        </p:nvSpPr>
        <p:spPr>
          <a:xfrm>
            <a:off x="1092200" y="5624681"/>
            <a:ext cx="8046720" cy="91440"/>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20">
            <a:extLst>
              <a:ext uri="{FF2B5EF4-FFF2-40B4-BE49-F238E27FC236}">
                <a16:creationId xmlns:a16="http://schemas.microsoft.com/office/drawing/2014/main" id="{3A71926A-3853-4BA5-9D02-2CC1F3326323}"/>
              </a:ext>
            </a:extLst>
          </p:cNvPr>
          <p:cNvSpPr/>
          <p:nvPr/>
        </p:nvSpPr>
        <p:spPr>
          <a:xfrm>
            <a:off x="1490980" y="3311351"/>
            <a:ext cx="1099820" cy="35426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ounded Rectangle 20">
            <a:extLst>
              <a:ext uri="{FF2B5EF4-FFF2-40B4-BE49-F238E27FC236}">
                <a16:creationId xmlns:a16="http://schemas.microsoft.com/office/drawing/2014/main" id="{493C1849-9EE7-464A-A36B-4C5FD21841F3}"/>
              </a:ext>
            </a:extLst>
          </p:cNvPr>
          <p:cNvSpPr/>
          <p:nvPr/>
        </p:nvSpPr>
        <p:spPr>
          <a:xfrm>
            <a:off x="2743200" y="3311351"/>
            <a:ext cx="968129" cy="35426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ounded Rectangle 20">
            <a:extLst>
              <a:ext uri="{FF2B5EF4-FFF2-40B4-BE49-F238E27FC236}">
                <a16:creationId xmlns:a16="http://schemas.microsoft.com/office/drawing/2014/main" id="{DFDECFA5-D939-4C0F-B66F-91099DCDEB85}"/>
              </a:ext>
            </a:extLst>
          </p:cNvPr>
          <p:cNvSpPr/>
          <p:nvPr/>
        </p:nvSpPr>
        <p:spPr>
          <a:xfrm>
            <a:off x="6695618" y="3293461"/>
            <a:ext cx="1041222" cy="354264"/>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TextBox 1">
            <a:extLst>
              <a:ext uri="{FF2B5EF4-FFF2-40B4-BE49-F238E27FC236}">
                <a16:creationId xmlns:a16="http://schemas.microsoft.com/office/drawing/2014/main" id="{46990121-C7CC-460E-A55F-D26C17C0E401}"/>
              </a:ext>
            </a:extLst>
          </p:cNvPr>
          <p:cNvSpPr txBox="1"/>
          <p:nvPr/>
        </p:nvSpPr>
        <p:spPr>
          <a:xfrm>
            <a:off x="2477702" y="2612507"/>
            <a:ext cx="1776448" cy="369332"/>
          </a:xfrm>
          <a:prstGeom prst="rect">
            <a:avLst/>
          </a:prstGeom>
          <a:noFill/>
        </p:spPr>
        <p:txBody>
          <a:bodyPr wrap="none" rtlCol="0">
            <a:spAutoFit/>
          </a:bodyPr>
          <a:lstStyle/>
          <a:p>
            <a:r>
              <a:rPr lang="en-US" altLang="zh-CN" b="1" dirty="0">
                <a:solidFill>
                  <a:srgbClr val="FF0000"/>
                </a:solidFill>
                <a:latin typeface="Arial" panose="020B0604020202020204" pitchFamily="34" charset="0"/>
                <a:cs typeface="Arial" panose="020B0604020202020204" pitchFamily="34" charset="0"/>
              </a:rPr>
              <a:t>p</a:t>
            </a:r>
            <a:r>
              <a:rPr lang="zh-CN" altLang="en-US" b="1" dirty="0">
                <a:solidFill>
                  <a:srgbClr val="FF0000"/>
                </a:solidFill>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clicked point</a:t>
            </a:r>
            <a:endParaRPr lang="zh-CN" altLang="en-US" dirty="0">
              <a:latin typeface="Arial" panose="020B0604020202020204" pitchFamily="34" charset="0"/>
              <a:cs typeface="Arial" panose="020B0604020202020204" pitchFamily="34" charset="0"/>
            </a:endParaRPr>
          </a:p>
        </p:txBody>
      </p:sp>
      <p:sp>
        <p:nvSpPr>
          <p:cNvPr id="9" name="TextBox 14">
            <a:extLst>
              <a:ext uri="{FF2B5EF4-FFF2-40B4-BE49-F238E27FC236}">
                <a16:creationId xmlns:a16="http://schemas.microsoft.com/office/drawing/2014/main" id="{72FE4314-6874-45B5-A132-CDB1C1FF3265}"/>
              </a:ext>
            </a:extLst>
          </p:cNvPr>
          <p:cNvSpPr txBox="1">
            <a:spLocks noChangeArrowheads="1"/>
          </p:cNvSpPr>
          <p:nvPr/>
        </p:nvSpPr>
        <p:spPr bwMode="auto">
          <a:xfrm>
            <a:off x="1143000" y="-1695"/>
            <a:ext cx="2514600" cy="446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300" b="1" dirty="0">
                <a:solidFill>
                  <a:schemeClr val="accent2"/>
                </a:solidFill>
              </a:rPr>
              <a:t>  Closed shape</a:t>
            </a:r>
          </a:p>
        </p:txBody>
      </p:sp>
      <p:sp>
        <p:nvSpPr>
          <p:cNvPr id="11" name="TextBox 14">
            <a:extLst>
              <a:ext uri="{FF2B5EF4-FFF2-40B4-BE49-F238E27FC236}">
                <a16:creationId xmlns:a16="http://schemas.microsoft.com/office/drawing/2014/main" id="{CBD60B50-4DFF-4F7A-B5E7-B5A29775E2D1}"/>
              </a:ext>
            </a:extLst>
          </p:cNvPr>
          <p:cNvSpPr txBox="1">
            <a:spLocks noChangeArrowheads="1"/>
          </p:cNvSpPr>
          <p:nvPr/>
        </p:nvSpPr>
        <p:spPr bwMode="auto">
          <a:xfrm>
            <a:off x="5943600" y="-1695"/>
            <a:ext cx="1981200" cy="446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300" b="1" dirty="0">
                <a:solidFill>
                  <a:schemeClr val="accent2"/>
                </a:solidFill>
              </a:rPr>
              <a:t>Open shape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B9C1662-3935-40E3-BEF4-FFF16A66C328}"/>
                  </a:ext>
                </a:extLst>
              </p:cNvPr>
              <p:cNvSpPr txBox="1"/>
              <p:nvPr/>
            </p:nvSpPr>
            <p:spPr>
              <a:xfrm>
                <a:off x="6091518" y="3303336"/>
                <a:ext cx="1645322" cy="334515"/>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𝒔</m:t>
                            </m:r>
                          </m:e>
                          <m:sub>
                            <m:r>
                              <a:rPr lang="en-US" altLang="zh-CN" b="0" i="1" smtClean="0">
                                <a:latin typeface="Cambria Math" panose="02040503050406030204" pitchFamily="18" charset="0"/>
                              </a:rPr>
                              <m:t>𝑝</m:t>
                            </m:r>
                          </m:sub>
                        </m:sSub>
                      </m:e>
                      <m:sub>
                        <m:r>
                          <a:rPr lang="en-US" altLang="zh-CN" b="0" i="1" smtClean="0">
                            <a:latin typeface="Cambria Math" panose="02040503050406030204" pitchFamily="18" charset="0"/>
                          </a:rPr>
                          <m:t>𝑧</m:t>
                        </m:r>
                      </m:sub>
                    </m:sSub>
                    <m:r>
                      <a:rPr lang="en-US" altLang="zh-CN" b="0" i="1" smtClean="0">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m:rPr>
                            <m:sty m:val="p"/>
                          </m:rPr>
                          <a:rPr lang="el-GR" altLang="zh-CN" i="1">
                            <a:latin typeface="Cambria Math" panose="02040503050406030204" pitchFamily="18" charset="0"/>
                          </a:rPr>
                          <m:t>Ω</m:t>
                        </m:r>
                      </m:e>
                      <m:sub>
                        <m:r>
                          <a:rPr lang="en-US" altLang="zh-CN" i="1">
                            <a:latin typeface="Cambria Math" panose="02040503050406030204" pitchFamily="18" charset="0"/>
                          </a:rPr>
                          <m:t>𝑛𝑒𝑎𝑟</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1" i="1">
                                <a:latin typeface="Cambria Math" panose="02040503050406030204" pitchFamily="18" charset="0"/>
                              </a:rPr>
                              <m:t>𝒔</m:t>
                            </m:r>
                          </m:e>
                          <m:sub>
                            <m:r>
                              <a:rPr lang="en-US" altLang="zh-CN" i="1">
                                <a:latin typeface="Cambria Math" panose="02040503050406030204" pitchFamily="18" charset="0"/>
                              </a:rPr>
                              <m:t>𝑝</m:t>
                            </m:r>
                          </m:sub>
                        </m:sSub>
                      </m:e>
                    </m:d>
                  </m:oMath>
                </a14:m>
                <a:endParaRPr lang="zh-CN" altLang="en-US" dirty="0"/>
              </a:p>
            </p:txBody>
          </p:sp>
        </mc:Choice>
        <mc:Fallback xmlns="">
          <p:sp>
            <p:nvSpPr>
              <p:cNvPr id="14" name="TextBox 13">
                <a:extLst>
                  <a:ext uri="{FF2B5EF4-FFF2-40B4-BE49-F238E27FC236}">
                    <a16:creationId xmlns:a16="http://schemas.microsoft.com/office/drawing/2014/main" id="{BB9C1662-3935-40E3-BEF4-FFF16A66C328}"/>
                  </a:ext>
                </a:extLst>
              </p:cNvPr>
              <p:cNvSpPr txBox="1">
                <a:spLocks noRot="1" noChangeAspect="1" noMove="1" noResize="1" noEditPoints="1" noAdjustHandles="1" noChangeArrowheads="1" noChangeShapeType="1" noTextEdit="1"/>
              </p:cNvSpPr>
              <p:nvPr/>
            </p:nvSpPr>
            <p:spPr>
              <a:xfrm>
                <a:off x="6091518" y="3303336"/>
                <a:ext cx="1645322" cy="334515"/>
              </a:xfrm>
              <a:prstGeom prst="rect">
                <a:avLst/>
              </a:prstGeom>
              <a:blipFill>
                <a:blip r:embed="rId5"/>
                <a:stretch>
                  <a:fillRect l="-3704" b="-14545"/>
                </a:stretch>
              </a:blipFill>
            </p:spPr>
            <p:txBody>
              <a:bodyPr/>
              <a:lstStyle/>
              <a:p>
                <a:r>
                  <a:rPr lang="zh-CN" altLang="en-US">
                    <a:noFill/>
                  </a:rPr>
                  <a:t> </a:t>
                </a:r>
              </a:p>
            </p:txBody>
          </p:sp>
        </mc:Fallback>
      </mc:AlternateContent>
      <p:pic>
        <p:nvPicPr>
          <p:cNvPr id="13" name="Picture 12">
            <a:extLst>
              <a:ext uri="{FF2B5EF4-FFF2-40B4-BE49-F238E27FC236}">
                <a16:creationId xmlns:a16="http://schemas.microsoft.com/office/drawing/2014/main" id="{33CADC4F-2B70-419F-90E0-87AD09D21F46}"/>
              </a:ext>
            </a:extLst>
          </p:cNvPr>
          <p:cNvPicPr>
            <a:picLocks noChangeAspect="1"/>
          </p:cNvPicPr>
          <p:nvPr/>
        </p:nvPicPr>
        <p:blipFill rotWithShape="1">
          <a:blip r:embed="rId6"/>
          <a:srcRect l="36127" t="1611" r="32500" b="68314"/>
          <a:stretch/>
        </p:blipFill>
        <p:spPr>
          <a:xfrm>
            <a:off x="4838632" y="487352"/>
            <a:ext cx="3815216"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a:extLst>
              <a:ext uri="{FF2B5EF4-FFF2-40B4-BE49-F238E27FC236}">
                <a16:creationId xmlns:a16="http://schemas.microsoft.com/office/drawing/2014/main" id="{D20D5141-34A3-4964-94A0-6D3C05CF2804}"/>
              </a:ext>
            </a:extLst>
          </p:cNvPr>
          <p:cNvPicPr>
            <a:picLocks noChangeAspect="1"/>
          </p:cNvPicPr>
          <p:nvPr/>
        </p:nvPicPr>
        <p:blipFill rotWithShape="1">
          <a:blip r:embed="rId6"/>
          <a:srcRect l="35502" t="37255" r="33171" b="32669"/>
          <a:stretch/>
        </p:blipFill>
        <p:spPr>
          <a:xfrm>
            <a:off x="4838632" y="2575561"/>
            <a:ext cx="38100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5E9D0012-8E35-44DE-97C8-5A40A71C6DDA}"/>
              </a:ext>
            </a:extLst>
          </p:cNvPr>
          <p:cNvPicPr>
            <a:picLocks noChangeAspect="1"/>
          </p:cNvPicPr>
          <p:nvPr/>
        </p:nvPicPr>
        <p:blipFill rotWithShape="1">
          <a:blip r:embed="rId6"/>
          <a:srcRect l="1667" t="1611" r="67127" b="68314"/>
          <a:stretch/>
        </p:blipFill>
        <p:spPr>
          <a:xfrm>
            <a:off x="457200" y="487352"/>
            <a:ext cx="38100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FEDD2090-5721-4E05-A831-6DA060054420}"/>
              </a:ext>
            </a:extLst>
          </p:cNvPr>
          <p:cNvPicPr>
            <a:picLocks noChangeAspect="1"/>
          </p:cNvPicPr>
          <p:nvPr/>
        </p:nvPicPr>
        <p:blipFill rotWithShape="1">
          <a:blip r:embed="rId6"/>
          <a:srcRect l="1665" t="33914" r="67006" b="36010"/>
          <a:stretch/>
        </p:blipFill>
        <p:spPr>
          <a:xfrm>
            <a:off x="462280" y="2564540"/>
            <a:ext cx="38100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9" name="Picture 28">
            <a:extLst>
              <a:ext uri="{FF2B5EF4-FFF2-40B4-BE49-F238E27FC236}">
                <a16:creationId xmlns:a16="http://schemas.microsoft.com/office/drawing/2014/main" id="{3AEB82F9-DD47-49D6-A534-283F0DCB3F31}"/>
              </a:ext>
            </a:extLst>
          </p:cNvPr>
          <p:cNvPicPr>
            <a:picLocks noChangeAspect="1"/>
          </p:cNvPicPr>
          <p:nvPr/>
        </p:nvPicPr>
        <p:blipFill rotWithShape="1">
          <a:blip r:embed="rId6"/>
          <a:srcRect l="1667" t="66218" r="67005" b="3706"/>
          <a:stretch/>
        </p:blipFill>
        <p:spPr>
          <a:xfrm>
            <a:off x="457200" y="4641729"/>
            <a:ext cx="38100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Picture 29">
            <a:extLst>
              <a:ext uri="{FF2B5EF4-FFF2-40B4-BE49-F238E27FC236}">
                <a16:creationId xmlns:a16="http://schemas.microsoft.com/office/drawing/2014/main" id="{56F764A9-10B1-4FAE-9E2A-266454A37B9D}"/>
              </a:ext>
            </a:extLst>
          </p:cNvPr>
          <p:cNvPicPr>
            <a:picLocks noChangeAspect="1"/>
          </p:cNvPicPr>
          <p:nvPr/>
        </p:nvPicPr>
        <p:blipFill rotWithShape="1">
          <a:blip r:embed="rId6"/>
          <a:srcRect l="35503" t="67331" r="33168" b="2593"/>
          <a:stretch/>
        </p:blipFill>
        <p:spPr>
          <a:xfrm>
            <a:off x="4838632" y="4651700"/>
            <a:ext cx="38100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Oval 6">
            <a:extLst>
              <a:ext uri="{FF2B5EF4-FFF2-40B4-BE49-F238E27FC236}">
                <a16:creationId xmlns:a16="http://schemas.microsoft.com/office/drawing/2014/main" id="{840A3985-6683-47BA-A08F-C89C9F2D7BDB}"/>
              </a:ext>
            </a:extLst>
          </p:cNvPr>
          <p:cNvSpPr/>
          <p:nvPr/>
        </p:nvSpPr>
        <p:spPr>
          <a:xfrm>
            <a:off x="1490980" y="1472298"/>
            <a:ext cx="36576" cy="36576"/>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8" name="Oval 17">
            <a:extLst>
              <a:ext uri="{FF2B5EF4-FFF2-40B4-BE49-F238E27FC236}">
                <a16:creationId xmlns:a16="http://schemas.microsoft.com/office/drawing/2014/main" id="{AF2BFDAE-7458-4528-8FFA-67AAA05E6D40}"/>
              </a:ext>
            </a:extLst>
          </p:cNvPr>
          <p:cNvSpPr/>
          <p:nvPr/>
        </p:nvSpPr>
        <p:spPr>
          <a:xfrm>
            <a:off x="1577340" y="1467104"/>
            <a:ext cx="36576" cy="36576"/>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1" name="Rounded Rectangle 20">
            <a:extLst>
              <a:ext uri="{FF2B5EF4-FFF2-40B4-BE49-F238E27FC236}">
                <a16:creationId xmlns:a16="http://schemas.microsoft.com/office/drawing/2014/main" id="{4BCB07E8-65F1-4A3B-9343-E9D473447C41}"/>
              </a:ext>
            </a:extLst>
          </p:cNvPr>
          <p:cNvSpPr/>
          <p:nvPr/>
        </p:nvSpPr>
        <p:spPr>
          <a:xfrm>
            <a:off x="2040890" y="704847"/>
            <a:ext cx="778510" cy="270757"/>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ounded Rectangle 20">
            <a:extLst>
              <a:ext uri="{FF2B5EF4-FFF2-40B4-BE49-F238E27FC236}">
                <a16:creationId xmlns:a16="http://schemas.microsoft.com/office/drawing/2014/main" id="{71823B00-DAD7-4430-AC9A-D4129C12C6EC}"/>
              </a:ext>
            </a:extLst>
          </p:cNvPr>
          <p:cNvSpPr/>
          <p:nvPr/>
        </p:nvSpPr>
        <p:spPr>
          <a:xfrm>
            <a:off x="2697269" y="1635355"/>
            <a:ext cx="778510" cy="270757"/>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ounded Rectangle 20">
            <a:extLst>
              <a:ext uri="{FF2B5EF4-FFF2-40B4-BE49-F238E27FC236}">
                <a16:creationId xmlns:a16="http://schemas.microsoft.com/office/drawing/2014/main" id="{48F75A78-841E-4AA9-9675-455A84EEB497}"/>
              </a:ext>
            </a:extLst>
          </p:cNvPr>
          <p:cNvSpPr/>
          <p:nvPr/>
        </p:nvSpPr>
        <p:spPr>
          <a:xfrm>
            <a:off x="6590501" y="722002"/>
            <a:ext cx="778510" cy="270757"/>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Oval 25">
            <a:extLst>
              <a:ext uri="{FF2B5EF4-FFF2-40B4-BE49-F238E27FC236}">
                <a16:creationId xmlns:a16="http://schemas.microsoft.com/office/drawing/2014/main" id="{A52F74BC-E2AE-462B-A0F4-89B811F4B375}"/>
              </a:ext>
            </a:extLst>
          </p:cNvPr>
          <p:cNvSpPr/>
          <p:nvPr/>
        </p:nvSpPr>
        <p:spPr>
          <a:xfrm>
            <a:off x="2625344" y="1381760"/>
            <a:ext cx="36576" cy="36576"/>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7" name="Oval 26">
            <a:extLst>
              <a:ext uri="{FF2B5EF4-FFF2-40B4-BE49-F238E27FC236}">
                <a16:creationId xmlns:a16="http://schemas.microsoft.com/office/drawing/2014/main" id="{453D1415-3368-4C10-88BD-1F78235D3675}"/>
              </a:ext>
            </a:extLst>
          </p:cNvPr>
          <p:cNvSpPr/>
          <p:nvPr/>
        </p:nvSpPr>
        <p:spPr>
          <a:xfrm>
            <a:off x="7034784" y="1427480"/>
            <a:ext cx="36576" cy="36576"/>
          </a:xfrm>
          <a:prstGeom prst="ellipse">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31" name="Rounded Rectangle 20">
            <a:extLst>
              <a:ext uri="{FF2B5EF4-FFF2-40B4-BE49-F238E27FC236}">
                <a16:creationId xmlns:a16="http://schemas.microsoft.com/office/drawing/2014/main" id="{1ACF1DCA-0A57-4B2E-85FD-39F72796530B}"/>
              </a:ext>
            </a:extLst>
          </p:cNvPr>
          <p:cNvSpPr/>
          <p:nvPr/>
        </p:nvSpPr>
        <p:spPr>
          <a:xfrm>
            <a:off x="3260108" y="2960353"/>
            <a:ext cx="914400" cy="307386"/>
          </a:xfrm>
          <a:prstGeom prst="roundRect">
            <a:avLst/>
          </a:prstGeom>
          <a:noFill/>
          <a:ln w="28575" cmpd="sng">
            <a:solidFill>
              <a:srgbClr val="FFC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C000"/>
              </a:solidFill>
            </a:endParaRPr>
          </a:p>
        </p:txBody>
      </p:sp>
      <p:sp>
        <p:nvSpPr>
          <p:cNvPr id="32" name="Rounded Rectangle 20">
            <a:extLst>
              <a:ext uri="{FF2B5EF4-FFF2-40B4-BE49-F238E27FC236}">
                <a16:creationId xmlns:a16="http://schemas.microsoft.com/office/drawing/2014/main" id="{7024251A-B0BE-4A82-B6F7-9A293AD82D81}"/>
              </a:ext>
            </a:extLst>
          </p:cNvPr>
          <p:cNvSpPr/>
          <p:nvPr/>
        </p:nvSpPr>
        <p:spPr>
          <a:xfrm>
            <a:off x="7645400" y="2790995"/>
            <a:ext cx="914400" cy="308234"/>
          </a:xfrm>
          <a:prstGeom prst="roundRect">
            <a:avLst/>
          </a:prstGeom>
          <a:noFill/>
          <a:ln w="28575" cmpd="sng">
            <a:solidFill>
              <a:srgbClr val="FFC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C000"/>
              </a:solidFill>
            </a:endParaRPr>
          </a:p>
        </p:txBody>
      </p:sp>
      <p:sp>
        <p:nvSpPr>
          <p:cNvPr id="33" name="Rounded Rectangle 20">
            <a:extLst>
              <a:ext uri="{FF2B5EF4-FFF2-40B4-BE49-F238E27FC236}">
                <a16:creationId xmlns:a16="http://schemas.microsoft.com/office/drawing/2014/main" id="{BDE425C2-7162-4200-A3AC-85B962C35028}"/>
              </a:ext>
            </a:extLst>
          </p:cNvPr>
          <p:cNvSpPr/>
          <p:nvPr/>
        </p:nvSpPr>
        <p:spPr>
          <a:xfrm>
            <a:off x="3298608" y="4693967"/>
            <a:ext cx="981361" cy="270757"/>
          </a:xfrm>
          <a:prstGeom prst="roundRect">
            <a:avLst/>
          </a:prstGeom>
          <a:noFill/>
          <a:ln w="19050" cmpd="sng">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 name="Rounded Rectangle 20">
            <a:extLst>
              <a:ext uri="{FF2B5EF4-FFF2-40B4-BE49-F238E27FC236}">
                <a16:creationId xmlns:a16="http://schemas.microsoft.com/office/drawing/2014/main" id="{D9DFA57C-2478-4D61-B8D5-A6552C73D0E7}"/>
              </a:ext>
            </a:extLst>
          </p:cNvPr>
          <p:cNvSpPr/>
          <p:nvPr/>
        </p:nvSpPr>
        <p:spPr>
          <a:xfrm>
            <a:off x="7467600" y="4719443"/>
            <a:ext cx="981361" cy="270757"/>
          </a:xfrm>
          <a:prstGeom prst="roundRect">
            <a:avLst/>
          </a:prstGeom>
          <a:noFill/>
          <a:ln w="19050" cmpd="sng">
            <a:solidFill>
              <a:srgbClr val="FF0000"/>
            </a:solidFill>
            <a:prstDash val="sysDot"/>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402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7"/>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grpId="0" nodeType="clickEffect">
                                  <p:stCondLst>
                                    <p:cond delay="0"/>
                                  </p:stCondLst>
                                  <p:childTnLst>
                                    <p:animScale>
                                      <p:cBhvr>
                                        <p:cTn id="18" dur="2000" fill="hold"/>
                                        <p:tgtEl>
                                          <p:spTgt spid="18"/>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6" presetClass="emph" presetSubtype="0" fill="hold" grpId="0" nodeType="clickEffect">
                                  <p:stCondLst>
                                    <p:cond delay="0"/>
                                  </p:stCondLst>
                                  <p:childTnLst>
                                    <p:animScale>
                                      <p:cBhvr>
                                        <p:cTn id="58" dur="2000" fill="hold"/>
                                        <p:tgtEl>
                                          <p:spTgt spid="26"/>
                                        </p:tgtEl>
                                      </p:cBhvr>
                                      <p:by x="150000" y="150000"/>
                                    </p:animScale>
                                  </p:childTnLst>
                                </p:cTn>
                              </p:par>
                              <p:par>
                                <p:cTn id="59" presetID="6" presetClass="emph" presetSubtype="0" fill="hold" grpId="0" nodeType="withEffect">
                                  <p:stCondLst>
                                    <p:cond delay="0"/>
                                  </p:stCondLst>
                                  <p:childTnLst>
                                    <p:animScale>
                                      <p:cBhvr>
                                        <p:cTn id="60" dur="2000" fill="hold"/>
                                        <p:tgtEl>
                                          <p:spTgt spid="27"/>
                                        </p:tgtEl>
                                      </p:cBhvr>
                                      <p:by x="150000" y="150000"/>
                                    </p:animScale>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1" nodeType="clickEffect">
                                  <p:stCondLst>
                                    <p:cond delay="0"/>
                                  </p:stCondLst>
                                  <p:childTnLst>
                                    <p:animEffect transition="out" filter="blinds(horizontal)">
                                      <p:cBhvr>
                                        <p:cTn id="64" dur="500"/>
                                        <p:tgtEl>
                                          <p:spTgt spid="2"/>
                                        </p:tgtEl>
                                      </p:cBhvr>
                                    </p:animEffect>
                                    <p:set>
                                      <p:cBhvr>
                                        <p:cTn id="65" dur="1" fill="hold">
                                          <p:stCondLst>
                                            <p:cond delay="499"/>
                                          </p:stCondLst>
                                        </p:cTn>
                                        <p:tgtEl>
                                          <p:spTgt spid="2"/>
                                        </p:tgtEl>
                                        <p:attrNameLst>
                                          <p:attrName>style.visibility</p:attrName>
                                        </p:attrNameLst>
                                      </p:cBhvr>
                                      <p:to>
                                        <p:strVal val="hidden"/>
                                      </p:to>
                                    </p:set>
                                  </p:childTnLst>
                                </p:cTn>
                              </p:par>
                              <p:par>
                                <p:cTn id="66" presetID="3" presetClass="exit" presetSubtype="10" fill="hold" grpId="1" nodeType="withEffect">
                                  <p:stCondLst>
                                    <p:cond delay="0"/>
                                  </p:stCondLst>
                                  <p:childTnLst>
                                    <p:animEffect transition="out" filter="blinds(horizontal)">
                                      <p:cBhvr>
                                        <p:cTn id="67" dur="500"/>
                                        <p:tgtEl>
                                          <p:spTgt spid="14"/>
                                        </p:tgtEl>
                                      </p:cBhvr>
                                    </p:animEffect>
                                    <p:set>
                                      <p:cBhvr>
                                        <p:cTn id="68" dur="1" fill="hold">
                                          <p:stCondLst>
                                            <p:cond delay="499"/>
                                          </p:stCondLst>
                                        </p:cTn>
                                        <p:tgtEl>
                                          <p:spTgt spid="14"/>
                                        </p:tgtEl>
                                        <p:attrNameLst>
                                          <p:attrName>style.visibility</p:attrName>
                                        </p:attrNameLst>
                                      </p:cBhvr>
                                      <p:to>
                                        <p:strVal val="hidden"/>
                                      </p:to>
                                    </p:set>
                                  </p:childTnLst>
                                </p:cTn>
                              </p:par>
                              <p:par>
                                <p:cTn id="69" presetID="3" presetClass="exit" presetSubtype="10" fill="hold" grpId="1" nodeType="withEffect">
                                  <p:stCondLst>
                                    <p:cond delay="0"/>
                                  </p:stCondLst>
                                  <p:childTnLst>
                                    <p:animEffect transition="out" filter="blinds(horizontal)">
                                      <p:cBhvr>
                                        <p:cTn id="70" dur="500"/>
                                        <p:tgtEl>
                                          <p:spTgt spid="19"/>
                                        </p:tgtEl>
                                      </p:cBhvr>
                                    </p:animEffect>
                                    <p:set>
                                      <p:cBhvr>
                                        <p:cTn id="71" dur="1" fill="hold">
                                          <p:stCondLst>
                                            <p:cond delay="499"/>
                                          </p:stCondLst>
                                        </p:cTn>
                                        <p:tgtEl>
                                          <p:spTgt spid="19"/>
                                        </p:tgtEl>
                                        <p:attrNameLst>
                                          <p:attrName>style.visibility</p:attrName>
                                        </p:attrNameLst>
                                      </p:cBhvr>
                                      <p:to>
                                        <p:strVal val="hidden"/>
                                      </p:to>
                                    </p:set>
                                  </p:childTnLst>
                                </p:cTn>
                              </p:par>
                              <p:par>
                                <p:cTn id="72" presetID="3" presetClass="exit" presetSubtype="10" fill="hold" grpId="1" nodeType="withEffect">
                                  <p:stCondLst>
                                    <p:cond delay="0"/>
                                  </p:stCondLst>
                                  <p:childTnLst>
                                    <p:animEffect transition="out" filter="blinds(horizontal)">
                                      <p:cBhvr>
                                        <p:cTn id="73" dur="500"/>
                                        <p:tgtEl>
                                          <p:spTgt spid="20"/>
                                        </p:tgtEl>
                                      </p:cBhvr>
                                    </p:animEffect>
                                    <p:set>
                                      <p:cBhvr>
                                        <p:cTn id="74" dur="1" fill="hold">
                                          <p:stCondLst>
                                            <p:cond delay="499"/>
                                          </p:stCondLst>
                                        </p:cTn>
                                        <p:tgtEl>
                                          <p:spTgt spid="20"/>
                                        </p:tgtEl>
                                        <p:attrNameLst>
                                          <p:attrName>style.visibility</p:attrName>
                                        </p:attrNameLst>
                                      </p:cBhvr>
                                      <p:to>
                                        <p:strVal val="hidden"/>
                                      </p:to>
                                    </p:set>
                                  </p:childTnLst>
                                </p:cTn>
                              </p:par>
                              <p:par>
                                <p:cTn id="75" presetID="3" presetClass="exit" presetSubtype="10" fill="hold" grpId="1" nodeType="withEffect">
                                  <p:stCondLst>
                                    <p:cond delay="0"/>
                                  </p:stCondLst>
                                  <p:childTnLst>
                                    <p:animEffect transition="out" filter="blinds(horizontal)">
                                      <p:cBhvr>
                                        <p:cTn id="76" dur="500"/>
                                        <p:tgtEl>
                                          <p:spTgt spid="24"/>
                                        </p:tgtEl>
                                      </p:cBhvr>
                                    </p:animEffect>
                                    <p:set>
                                      <p:cBhvr>
                                        <p:cTn id="77" dur="1" fill="hold">
                                          <p:stCondLst>
                                            <p:cond delay="499"/>
                                          </p:stCondLst>
                                        </p:cTn>
                                        <p:tgtEl>
                                          <p:spTgt spid="24"/>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3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2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30"/>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4" grpId="0" animBg="1"/>
      <p:bldP spid="24" grpId="1" animBg="1"/>
      <p:bldP spid="2" grpId="0"/>
      <p:bldP spid="2" grpId="1"/>
      <p:bldP spid="11" grpId="0"/>
      <p:bldP spid="14" grpId="0"/>
      <p:bldP spid="14" grpId="1"/>
      <p:bldP spid="7" grpId="0" animBg="1"/>
      <p:bldP spid="18" grpId="0" animBg="1"/>
      <p:bldP spid="21" grpId="0" animBg="1"/>
      <p:bldP spid="22" grpId="0" animBg="1"/>
      <p:bldP spid="23" grpId="0" animBg="1"/>
      <p:bldP spid="26" grpId="0" animBg="1"/>
      <p:bldP spid="27" grpId="0" animBg="1"/>
      <p:bldP spid="27" grpId="1" animBg="1"/>
      <p:bldP spid="31" grpId="0" animBg="1"/>
      <p:bldP spid="32"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A524DB0-093B-4153-B2E9-F55C1B05C45F}"/>
              </a:ext>
            </a:extLst>
          </p:cNvPr>
          <p:cNvPicPr>
            <a:picLocks noChangeAspect="1"/>
          </p:cNvPicPr>
          <p:nvPr/>
        </p:nvPicPr>
        <p:blipFill>
          <a:blip r:embed="rId3"/>
          <a:stretch>
            <a:fillRect/>
          </a:stretch>
        </p:blipFill>
        <p:spPr>
          <a:xfrm>
            <a:off x="0" y="0"/>
            <a:ext cx="9144000" cy="1738923"/>
          </a:xfrm>
          <a:prstGeom prst="rect">
            <a:avLst/>
          </a:prstGeom>
        </p:spPr>
      </p:pic>
      <p:sp>
        <p:nvSpPr>
          <p:cNvPr id="5" name="Rectangle 6"/>
          <p:cNvSpPr>
            <a:spLocks noGrp="1" noChangeArrowheads="1"/>
          </p:cNvSpPr>
          <p:nvPr>
            <p:ph type="title"/>
          </p:nvPr>
        </p:nvSpPr>
        <p:spPr>
          <a:xfrm>
            <a:off x="2743200" y="193849"/>
            <a:ext cx="8839200" cy="1143000"/>
          </a:xfrm>
        </p:spPr>
        <p:txBody>
          <a:bodyPr/>
          <a:lstStyle/>
          <a:p>
            <a:pPr algn="l" eaLnBrk="1" hangingPunct="1"/>
            <a:r>
              <a:rPr lang="en-US" sz="2300" b="1" dirty="0">
                <a:solidFill>
                  <a:srgbClr val="000090"/>
                </a:solidFill>
                <a:latin typeface="Trebuchet MS" charset="0"/>
              </a:rPr>
              <a:t>Step 4: Control the rotation</a:t>
            </a:r>
          </a:p>
        </p:txBody>
      </p:sp>
      <p:sp>
        <p:nvSpPr>
          <p:cNvPr id="7" name="Tekstvak 6">
            <a:extLst>
              <a:ext uri="{FF2B5EF4-FFF2-40B4-BE49-F238E27FC236}">
                <a16:creationId xmlns:a16="http://schemas.microsoft.com/office/drawing/2014/main" id="{EA073283-D893-422E-AF0B-4CD9CE7ECBFB}"/>
              </a:ext>
            </a:extLst>
          </p:cNvPr>
          <p:cNvSpPr txBox="1">
            <a:spLocks noChangeArrowheads="1"/>
          </p:cNvSpPr>
          <p:nvPr/>
        </p:nvSpPr>
        <p:spPr bwMode="auto">
          <a:xfrm>
            <a:off x="841277" y="1734452"/>
            <a:ext cx="273825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solidFill>
                  <a:srgbClr val="7575D1"/>
                </a:solidFill>
                <a:latin typeface="Trebuchet MS" charset="0"/>
                <a:cs typeface="Arial" charset="0"/>
              </a:rPr>
              <a:t>Method 1:  Indication</a:t>
            </a:r>
            <a:endParaRPr lang="nl-NL" sz="2000" dirty="0">
              <a:solidFill>
                <a:srgbClr val="7575D1"/>
              </a:solidFill>
              <a:cs typeface="Arial" charset="0"/>
            </a:endParaRPr>
          </a:p>
        </p:txBody>
      </p:sp>
      <p:sp>
        <p:nvSpPr>
          <p:cNvPr id="8" name="Rectangle 21">
            <a:extLst>
              <a:ext uri="{FF2B5EF4-FFF2-40B4-BE49-F238E27FC236}">
                <a16:creationId xmlns:a16="http://schemas.microsoft.com/office/drawing/2014/main" id="{A6FAF041-D882-4243-BE8F-9AFB773D29F7}"/>
              </a:ext>
            </a:extLst>
          </p:cNvPr>
          <p:cNvSpPr>
            <a:spLocks noChangeArrowheads="1"/>
          </p:cNvSpPr>
          <p:nvPr/>
        </p:nvSpPr>
        <p:spPr bwMode="auto">
          <a:xfrm>
            <a:off x="2209800" y="2134562"/>
            <a:ext cx="503535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Arial" charset="0"/>
              <a:buChar char="•"/>
            </a:pPr>
            <a:r>
              <a:rPr lang="en-US" dirty="0"/>
              <a:t> shows you </a:t>
            </a:r>
            <a:r>
              <a:rPr lang="en-US" dirty="0">
                <a:solidFill>
                  <a:srgbClr val="7575D1"/>
                </a:solidFill>
              </a:rPr>
              <a:t>where </a:t>
            </a:r>
            <a:r>
              <a:rPr lang="en-US" dirty="0"/>
              <a:t>is the 3D axis of the rotation</a:t>
            </a:r>
          </a:p>
        </p:txBody>
      </p:sp>
      <p:pic>
        <p:nvPicPr>
          <p:cNvPr id="3" name="Picture 2">
            <a:extLst>
              <a:ext uri="{FF2B5EF4-FFF2-40B4-BE49-F238E27FC236}">
                <a16:creationId xmlns:a16="http://schemas.microsoft.com/office/drawing/2014/main" id="{C05F30B4-FCB4-44A2-A98D-1259D57A1385}"/>
              </a:ext>
            </a:extLst>
          </p:cNvPr>
          <p:cNvPicPr>
            <a:picLocks noChangeAspect="1"/>
          </p:cNvPicPr>
          <p:nvPr/>
        </p:nvPicPr>
        <p:blipFill rotWithShape="1">
          <a:blip r:embed="rId4"/>
          <a:srcRect l="6908" r="6249"/>
          <a:stretch/>
        </p:blipFill>
        <p:spPr>
          <a:xfrm>
            <a:off x="6099728" y="2721302"/>
            <a:ext cx="3044272" cy="3543300"/>
          </a:xfrm>
          <a:prstGeom prst="rect">
            <a:avLst/>
          </a:prstGeom>
        </p:spPr>
      </p:pic>
      <p:pic>
        <p:nvPicPr>
          <p:cNvPr id="12" name="Picture 11">
            <a:extLst>
              <a:ext uri="{FF2B5EF4-FFF2-40B4-BE49-F238E27FC236}">
                <a16:creationId xmlns:a16="http://schemas.microsoft.com/office/drawing/2014/main" id="{AF850B90-042F-4355-91F5-A468129C7617}"/>
              </a:ext>
            </a:extLst>
          </p:cNvPr>
          <p:cNvPicPr>
            <a:picLocks noChangeAspect="1"/>
          </p:cNvPicPr>
          <p:nvPr/>
        </p:nvPicPr>
        <p:blipFill rotWithShape="1">
          <a:blip r:embed="rId5"/>
          <a:srcRect l="9127" r="3939"/>
          <a:stretch/>
        </p:blipFill>
        <p:spPr>
          <a:xfrm>
            <a:off x="18836" y="2721302"/>
            <a:ext cx="3503235" cy="3313724"/>
          </a:xfrm>
          <a:prstGeom prst="rect">
            <a:avLst/>
          </a:prstGeom>
        </p:spPr>
      </p:pic>
      <p:pic>
        <p:nvPicPr>
          <p:cNvPr id="10" name="Picture 9">
            <a:extLst>
              <a:ext uri="{FF2B5EF4-FFF2-40B4-BE49-F238E27FC236}">
                <a16:creationId xmlns:a16="http://schemas.microsoft.com/office/drawing/2014/main" id="{663D57FE-E2FB-451B-8508-079678ED296A}"/>
              </a:ext>
            </a:extLst>
          </p:cNvPr>
          <p:cNvPicPr>
            <a:picLocks noChangeAspect="1"/>
          </p:cNvPicPr>
          <p:nvPr/>
        </p:nvPicPr>
        <p:blipFill rotWithShape="1">
          <a:blip r:embed="rId6"/>
          <a:srcRect l="6303" r="5289"/>
          <a:stretch/>
        </p:blipFill>
        <p:spPr>
          <a:xfrm>
            <a:off x="3424050" y="2571476"/>
            <a:ext cx="2860631" cy="3613375"/>
          </a:xfrm>
          <a:prstGeom prst="rect">
            <a:avLst/>
          </a:prstGeom>
        </p:spPr>
      </p:pic>
      <p:pic>
        <p:nvPicPr>
          <p:cNvPr id="9" name="Picture 11">
            <a:extLst>
              <a:ext uri="{FF2B5EF4-FFF2-40B4-BE49-F238E27FC236}">
                <a16:creationId xmlns:a16="http://schemas.microsoft.com/office/drawing/2014/main" id="{E71461B9-8E61-4523-803F-95998B6F6A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0492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14AD53A-0F48-48EA-A601-0C14A039E64F}"/>
              </a:ext>
            </a:extLst>
          </p:cNvPr>
          <p:cNvPicPr>
            <a:picLocks noChangeAspect="1"/>
          </p:cNvPicPr>
          <p:nvPr/>
        </p:nvPicPr>
        <p:blipFill>
          <a:blip r:embed="rId3"/>
          <a:stretch>
            <a:fillRect/>
          </a:stretch>
        </p:blipFill>
        <p:spPr>
          <a:xfrm>
            <a:off x="0" y="0"/>
            <a:ext cx="9144000" cy="1738923"/>
          </a:xfrm>
          <a:prstGeom prst="rect">
            <a:avLst/>
          </a:prstGeom>
        </p:spPr>
      </p:pic>
      <p:sp>
        <p:nvSpPr>
          <p:cNvPr id="5" name="Rectangle 6"/>
          <p:cNvSpPr>
            <a:spLocks noGrp="1" noChangeArrowheads="1"/>
          </p:cNvSpPr>
          <p:nvPr>
            <p:ph type="title"/>
          </p:nvPr>
        </p:nvSpPr>
        <p:spPr>
          <a:xfrm>
            <a:off x="2667000" y="126572"/>
            <a:ext cx="8839200" cy="1143000"/>
          </a:xfrm>
        </p:spPr>
        <p:txBody>
          <a:bodyPr/>
          <a:lstStyle/>
          <a:p>
            <a:pPr algn="l" eaLnBrk="1" hangingPunct="1"/>
            <a:r>
              <a:rPr lang="en-US" sz="2300" b="1" dirty="0">
                <a:solidFill>
                  <a:srgbClr val="000090"/>
                </a:solidFill>
                <a:latin typeface="Trebuchet MS" charset="0"/>
              </a:rPr>
              <a:t>Step 4: Control the rotation</a:t>
            </a:r>
          </a:p>
        </p:txBody>
      </p:sp>
      <p:sp>
        <p:nvSpPr>
          <p:cNvPr id="7" name="Tekstvak 6">
            <a:extLst>
              <a:ext uri="{FF2B5EF4-FFF2-40B4-BE49-F238E27FC236}">
                <a16:creationId xmlns:a16="http://schemas.microsoft.com/office/drawing/2014/main" id="{EA073283-D893-422E-AF0B-4CD9CE7ECBFB}"/>
              </a:ext>
            </a:extLst>
          </p:cNvPr>
          <p:cNvSpPr txBox="1">
            <a:spLocks noChangeArrowheads="1"/>
          </p:cNvSpPr>
          <p:nvPr/>
        </p:nvSpPr>
        <p:spPr bwMode="auto">
          <a:xfrm>
            <a:off x="741417" y="1965476"/>
            <a:ext cx="291618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solidFill>
                  <a:srgbClr val="7575D1"/>
                </a:solidFill>
                <a:latin typeface="Trebuchet MS" charset="0"/>
                <a:cs typeface="Arial" charset="0"/>
              </a:rPr>
              <a:t>Method 2:  Single Click</a:t>
            </a:r>
            <a:endParaRPr lang="nl-NL" sz="2000" dirty="0">
              <a:solidFill>
                <a:srgbClr val="7575D1"/>
              </a:solidFill>
              <a:cs typeface="Arial" charset="0"/>
            </a:endParaRPr>
          </a:p>
        </p:txBody>
      </p:sp>
      <p:sp>
        <p:nvSpPr>
          <p:cNvPr id="8" name="Rectangle 21">
            <a:extLst>
              <a:ext uri="{FF2B5EF4-FFF2-40B4-BE49-F238E27FC236}">
                <a16:creationId xmlns:a16="http://schemas.microsoft.com/office/drawing/2014/main" id="{A6FAF041-D882-4243-BE8F-9AFB773D29F7}"/>
              </a:ext>
            </a:extLst>
          </p:cNvPr>
          <p:cNvSpPr>
            <a:spLocks noChangeArrowheads="1"/>
          </p:cNvSpPr>
          <p:nvPr/>
        </p:nvSpPr>
        <p:spPr bwMode="auto">
          <a:xfrm>
            <a:off x="3657600" y="1887040"/>
            <a:ext cx="486543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Arial" charset="0"/>
              <a:buChar char="•"/>
            </a:pPr>
            <a:r>
              <a:rPr lang="en-US" dirty="0"/>
              <a:t> Just one click, and then spin around the axis</a:t>
            </a:r>
          </a:p>
          <a:p>
            <a:pPr>
              <a:buFont typeface="Arial" charset="0"/>
              <a:buChar char="•"/>
            </a:pPr>
            <a:r>
              <a:rPr lang="en-US" dirty="0"/>
              <a:t> For presentation mode</a:t>
            </a:r>
          </a:p>
        </p:txBody>
      </p:sp>
      <p:pic>
        <p:nvPicPr>
          <p:cNvPr id="17" name="Picture 16">
            <a:extLst>
              <a:ext uri="{FF2B5EF4-FFF2-40B4-BE49-F238E27FC236}">
                <a16:creationId xmlns:a16="http://schemas.microsoft.com/office/drawing/2014/main" id="{75C08601-57FD-4C83-9378-4E6149DE5550}"/>
              </a:ext>
            </a:extLst>
          </p:cNvPr>
          <p:cNvPicPr>
            <a:picLocks noChangeAspect="1"/>
          </p:cNvPicPr>
          <p:nvPr/>
        </p:nvPicPr>
        <p:blipFill rotWithShape="1">
          <a:blip r:embed="rId4"/>
          <a:srcRect l="4523" r="3189"/>
          <a:stretch/>
        </p:blipFill>
        <p:spPr>
          <a:xfrm>
            <a:off x="5286916" y="3218250"/>
            <a:ext cx="2743200" cy="2669400"/>
          </a:xfrm>
          <a:prstGeom prst="rect">
            <a:avLst/>
          </a:prstGeom>
        </p:spPr>
      </p:pic>
      <p:pic>
        <p:nvPicPr>
          <p:cNvPr id="19" name="Picture 18">
            <a:extLst>
              <a:ext uri="{FF2B5EF4-FFF2-40B4-BE49-F238E27FC236}">
                <a16:creationId xmlns:a16="http://schemas.microsoft.com/office/drawing/2014/main" id="{C1B1CFFE-EFA3-47E4-AB97-127321A99B6C}"/>
              </a:ext>
            </a:extLst>
          </p:cNvPr>
          <p:cNvPicPr>
            <a:picLocks noChangeAspect="1"/>
          </p:cNvPicPr>
          <p:nvPr/>
        </p:nvPicPr>
        <p:blipFill>
          <a:blip r:embed="rId5"/>
          <a:stretch>
            <a:fillRect/>
          </a:stretch>
        </p:blipFill>
        <p:spPr>
          <a:xfrm>
            <a:off x="5052712" y="3125186"/>
            <a:ext cx="3124201" cy="2805714"/>
          </a:xfrm>
          <a:prstGeom prst="rect">
            <a:avLst/>
          </a:prstGeom>
        </p:spPr>
      </p:pic>
      <p:pic>
        <p:nvPicPr>
          <p:cNvPr id="21" name="Picture 20">
            <a:extLst>
              <a:ext uri="{FF2B5EF4-FFF2-40B4-BE49-F238E27FC236}">
                <a16:creationId xmlns:a16="http://schemas.microsoft.com/office/drawing/2014/main" id="{4B5E4766-61E8-4185-8C04-CF5E9FEFE88B}"/>
              </a:ext>
            </a:extLst>
          </p:cNvPr>
          <p:cNvPicPr>
            <a:picLocks noChangeAspect="1"/>
          </p:cNvPicPr>
          <p:nvPr/>
        </p:nvPicPr>
        <p:blipFill rotWithShape="1">
          <a:blip r:embed="rId6"/>
          <a:srcRect l="6652" r="4825"/>
          <a:stretch/>
        </p:blipFill>
        <p:spPr>
          <a:xfrm>
            <a:off x="5087431" y="2743200"/>
            <a:ext cx="3142169" cy="3187700"/>
          </a:xfrm>
          <a:prstGeom prst="rect">
            <a:avLst/>
          </a:prstGeom>
        </p:spPr>
      </p:pic>
      <p:pic>
        <p:nvPicPr>
          <p:cNvPr id="23" name="Picture 22">
            <a:extLst>
              <a:ext uri="{FF2B5EF4-FFF2-40B4-BE49-F238E27FC236}">
                <a16:creationId xmlns:a16="http://schemas.microsoft.com/office/drawing/2014/main" id="{071D8101-D6E4-4BE5-B968-80B6F21680CD}"/>
              </a:ext>
            </a:extLst>
          </p:cNvPr>
          <p:cNvPicPr>
            <a:picLocks noChangeAspect="1"/>
          </p:cNvPicPr>
          <p:nvPr/>
        </p:nvPicPr>
        <p:blipFill>
          <a:blip r:embed="rId7"/>
          <a:stretch>
            <a:fillRect/>
          </a:stretch>
        </p:blipFill>
        <p:spPr>
          <a:xfrm>
            <a:off x="782832" y="2724364"/>
            <a:ext cx="3612495" cy="3467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Rounded Rectangle 20">
            <a:extLst>
              <a:ext uri="{FF2B5EF4-FFF2-40B4-BE49-F238E27FC236}">
                <a16:creationId xmlns:a16="http://schemas.microsoft.com/office/drawing/2014/main" id="{B6D1EA06-F58A-440A-A1C4-C15873D443C3}"/>
              </a:ext>
            </a:extLst>
          </p:cNvPr>
          <p:cNvSpPr/>
          <p:nvPr/>
        </p:nvSpPr>
        <p:spPr>
          <a:xfrm>
            <a:off x="942424" y="5582850"/>
            <a:ext cx="3400976" cy="621792"/>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10" name="Picture 11">
            <a:extLst>
              <a:ext uri="{FF2B5EF4-FFF2-40B4-BE49-F238E27FC236}">
                <a16:creationId xmlns:a16="http://schemas.microsoft.com/office/drawing/2014/main" id="{3ED8F021-2CC5-4443-847E-1949CB5242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9"/>
          <a:stretch>
            <a:fillRect/>
          </a:stretch>
        </p:blipFill>
        <p:spPr>
          <a:xfrm>
            <a:off x="3114431" y="6305062"/>
            <a:ext cx="1117600" cy="288652"/>
          </a:xfrm>
          <a:prstGeom prst="rect">
            <a:avLst/>
          </a:prstGeom>
        </p:spPr>
      </p:pic>
      <p:sp>
        <p:nvSpPr>
          <p:cNvPr id="3" name="Rectangle 2"/>
          <p:cNvSpPr/>
          <p:nvPr/>
        </p:nvSpPr>
        <p:spPr>
          <a:xfrm>
            <a:off x="914400" y="6248400"/>
            <a:ext cx="2249334" cy="369332"/>
          </a:xfrm>
          <a:prstGeom prst="rect">
            <a:avLst/>
          </a:prstGeom>
        </p:spPr>
        <p:txBody>
          <a:bodyPr wrap="none">
            <a:spAutoFit/>
          </a:bodyPr>
          <a:lstStyle/>
          <a:p>
            <a:r>
              <a:rPr lang="en-US" dirty="0">
                <a:latin typeface="Arial Narrow"/>
                <a:cs typeface="Arial Narrow"/>
              </a:rPr>
              <a:t>rotation direction: sign of</a:t>
            </a:r>
          </a:p>
        </p:txBody>
      </p:sp>
      <p:sp>
        <p:nvSpPr>
          <p:cNvPr id="14" name="Rounded Rectangle 20">
            <a:extLst>
              <a:ext uri="{FF2B5EF4-FFF2-40B4-BE49-F238E27FC236}">
                <a16:creationId xmlns:a16="http://schemas.microsoft.com/office/drawing/2014/main" id="{B6D1EA06-F58A-440A-A1C4-C15873D443C3}"/>
              </a:ext>
            </a:extLst>
          </p:cNvPr>
          <p:cNvSpPr/>
          <p:nvPr/>
        </p:nvSpPr>
        <p:spPr>
          <a:xfrm>
            <a:off x="933938" y="6236208"/>
            <a:ext cx="3409462" cy="393192"/>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25672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759187-C2C0-4372-AF4D-94616823FE43}"/>
              </a:ext>
            </a:extLst>
          </p:cNvPr>
          <p:cNvPicPr>
            <a:picLocks noChangeAspect="1"/>
          </p:cNvPicPr>
          <p:nvPr/>
        </p:nvPicPr>
        <p:blipFill>
          <a:blip r:embed="rId3"/>
          <a:stretch>
            <a:fillRect/>
          </a:stretch>
        </p:blipFill>
        <p:spPr>
          <a:xfrm>
            <a:off x="0" y="0"/>
            <a:ext cx="9144000" cy="1738923"/>
          </a:xfrm>
          <a:prstGeom prst="rect">
            <a:avLst/>
          </a:prstGeom>
        </p:spPr>
      </p:pic>
      <p:sp>
        <p:nvSpPr>
          <p:cNvPr id="5" name="Rectangle 6"/>
          <p:cNvSpPr>
            <a:spLocks noGrp="1" noChangeArrowheads="1"/>
          </p:cNvSpPr>
          <p:nvPr>
            <p:ph type="title"/>
          </p:nvPr>
        </p:nvSpPr>
        <p:spPr>
          <a:xfrm>
            <a:off x="2793430" y="44510"/>
            <a:ext cx="8839200" cy="1143000"/>
          </a:xfrm>
        </p:spPr>
        <p:txBody>
          <a:bodyPr/>
          <a:lstStyle/>
          <a:p>
            <a:pPr algn="l" eaLnBrk="1" hangingPunct="1"/>
            <a:r>
              <a:rPr lang="en-US" sz="2300" b="1" dirty="0">
                <a:solidFill>
                  <a:srgbClr val="000090"/>
                </a:solidFill>
                <a:latin typeface="Trebuchet MS" charset="0"/>
              </a:rPr>
              <a:t>Step 4: Control the rotation</a:t>
            </a:r>
          </a:p>
        </p:txBody>
      </p:sp>
      <p:sp>
        <p:nvSpPr>
          <p:cNvPr id="7" name="Tekstvak 6">
            <a:extLst>
              <a:ext uri="{FF2B5EF4-FFF2-40B4-BE49-F238E27FC236}">
                <a16:creationId xmlns:a16="http://schemas.microsoft.com/office/drawing/2014/main" id="{EA073283-D893-422E-AF0B-4CD9CE7ECBFB}"/>
              </a:ext>
            </a:extLst>
          </p:cNvPr>
          <p:cNvSpPr txBox="1">
            <a:spLocks noChangeArrowheads="1"/>
          </p:cNvSpPr>
          <p:nvPr/>
        </p:nvSpPr>
        <p:spPr bwMode="auto">
          <a:xfrm>
            <a:off x="1084759" y="1980923"/>
            <a:ext cx="324960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solidFill>
                  <a:srgbClr val="7575D1"/>
                </a:solidFill>
                <a:latin typeface="Trebuchet MS" charset="0"/>
                <a:cs typeface="Arial" charset="0"/>
              </a:rPr>
              <a:t>Method 3:  Click and Drag</a:t>
            </a:r>
            <a:endParaRPr lang="nl-NL" sz="2000" dirty="0">
              <a:solidFill>
                <a:srgbClr val="7575D1"/>
              </a:solidFill>
              <a:cs typeface="Arial" charset="0"/>
            </a:endParaRPr>
          </a:p>
        </p:txBody>
      </p:sp>
      <p:sp>
        <p:nvSpPr>
          <p:cNvPr id="8" name="Rectangle 21">
            <a:extLst>
              <a:ext uri="{FF2B5EF4-FFF2-40B4-BE49-F238E27FC236}">
                <a16:creationId xmlns:a16="http://schemas.microsoft.com/office/drawing/2014/main" id="{A6FAF041-D882-4243-BE8F-9AFB773D29F7}"/>
              </a:ext>
            </a:extLst>
          </p:cNvPr>
          <p:cNvSpPr>
            <a:spLocks noChangeArrowheads="1"/>
          </p:cNvSpPr>
          <p:nvPr/>
        </p:nvSpPr>
        <p:spPr bwMode="auto">
          <a:xfrm>
            <a:off x="4639890" y="1996312"/>
            <a:ext cx="257314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buFont typeface="Arial" charset="0"/>
              <a:buChar char="•"/>
            </a:pPr>
            <a:r>
              <a:rPr lang="en-US" dirty="0"/>
              <a:t> For accurate rotations</a:t>
            </a:r>
          </a:p>
        </p:txBody>
      </p:sp>
      <p:pic>
        <p:nvPicPr>
          <p:cNvPr id="10" name="Picture 9">
            <a:extLst>
              <a:ext uri="{FF2B5EF4-FFF2-40B4-BE49-F238E27FC236}">
                <a16:creationId xmlns:a16="http://schemas.microsoft.com/office/drawing/2014/main" id="{77AB4ABC-386F-4D7A-933B-E868184814E4}"/>
              </a:ext>
            </a:extLst>
          </p:cNvPr>
          <p:cNvPicPr>
            <a:picLocks noChangeAspect="1"/>
          </p:cNvPicPr>
          <p:nvPr/>
        </p:nvPicPr>
        <p:blipFill>
          <a:blip r:embed="rId4"/>
          <a:stretch>
            <a:fillRect/>
          </a:stretch>
        </p:blipFill>
        <p:spPr>
          <a:xfrm>
            <a:off x="782832" y="2724364"/>
            <a:ext cx="3612495" cy="3467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ounded Rectangle 20">
            <a:extLst>
              <a:ext uri="{FF2B5EF4-FFF2-40B4-BE49-F238E27FC236}">
                <a16:creationId xmlns:a16="http://schemas.microsoft.com/office/drawing/2014/main" id="{BCC14F54-E50B-49BE-9CE8-7A194C95F996}"/>
              </a:ext>
            </a:extLst>
          </p:cNvPr>
          <p:cNvSpPr/>
          <p:nvPr/>
        </p:nvSpPr>
        <p:spPr>
          <a:xfrm>
            <a:off x="1252493" y="2698964"/>
            <a:ext cx="3142834" cy="621792"/>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 name="Picture 2">
            <a:extLst>
              <a:ext uri="{FF2B5EF4-FFF2-40B4-BE49-F238E27FC236}">
                <a16:creationId xmlns:a16="http://schemas.microsoft.com/office/drawing/2014/main" id="{A5EB9157-0D88-49A1-8645-964B191F01E1}"/>
              </a:ext>
            </a:extLst>
          </p:cNvPr>
          <p:cNvPicPr>
            <a:picLocks noChangeAspect="1"/>
          </p:cNvPicPr>
          <p:nvPr/>
        </p:nvPicPr>
        <p:blipFill>
          <a:blip r:embed="rId5"/>
          <a:stretch>
            <a:fillRect/>
          </a:stretch>
        </p:blipFill>
        <p:spPr>
          <a:xfrm>
            <a:off x="4825426" y="2926420"/>
            <a:ext cx="3464185" cy="3062988"/>
          </a:xfrm>
          <a:prstGeom prst="rect">
            <a:avLst/>
          </a:prstGeom>
        </p:spPr>
      </p:pic>
      <p:pic>
        <p:nvPicPr>
          <p:cNvPr id="6" name="Picture 5">
            <a:extLst>
              <a:ext uri="{FF2B5EF4-FFF2-40B4-BE49-F238E27FC236}">
                <a16:creationId xmlns:a16="http://schemas.microsoft.com/office/drawing/2014/main" id="{1AC783B3-4B28-4C7A-AB2E-C884147BE8B8}"/>
              </a:ext>
            </a:extLst>
          </p:cNvPr>
          <p:cNvPicPr>
            <a:picLocks noChangeAspect="1"/>
          </p:cNvPicPr>
          <p:nvPr/>
        </p:nvPicPr>
        <p:blipFill>
          <a:blip r:embed="rId6"/>
          <a:stretch>
            <a:fillRect/>
          </a:stretch>
        </p:blipFill>
        <p:spPr>
          <a:xfrm>
            <a:off x="5105400" y="2948900"/>
            <a:ext cx="3464185" cy="3062988"/>
          </a:xfrm>
          <a:prstGeom prst="rect">
            <a:avLst/>
          </a:prstGeom>
        </p:spPr>
      </p:pic>
      <p:pic>
        <p:nvPicPr>
          <p:cNvPr id="12" name="Picture 11">
            <a:extLst>
              <a:ext uri="{FF2B5EF4-FFF2-40B4-BE49-F238E27FC236}">
                <a16:creationId xmlns:a16="http://schemas.microsoft.com/office/drawing/2014/main" id="{F110500E-4E5C-4745-A4EC-00BADC62C960}"/>
              </a:ext>
            </a:extLst>
          </p:cNvPr>
          <p:cNvPicPr>
            <a:picLocks noChangeAspect="1"/>
          </p:cNvPicPr>
          <p:nvPr/>
        </p:nvPicPr>
        <p:blipFill>
          <a:blip r:embed="rId7"/>
          <a:stretch>
            <a:fillRect/>
          </a:stretch>
        </p:blipFill>
        <p:spPr>
          <a:xfrm>
            <a:off x="5255525" y="2971380"/>
            <a:ext cx="3464185" cy="3062988"/>
          </a:xfrm>
          <a:prstGeom prst="rect">
            <a:avLst/>
          </a:prstGeom>
        </p:spPr>
      </p:pic>
      <p:pic>
        <p:nvPicPr>
          <p:cNvPr id="13" name="Picture 11">
            <a:extLst>
              <a:ext uri="{FF2B5EF4-FFF2-40B4-BE49-F238E27FC236}">
                <a16:creationId xmlns:a16="http://schemas.microsoft.com/office/drawing/2014/main" id="{BC262C03-3BD7-44ED-81AF-8459AB9838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0717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C5D383F-47E4-400E-B8DC-069DE9427D97}"/>
              </a:ext>
            </a:extLst>
          </p:cNvPr>
          <p:cNvPicPr>
            <a:picLocks noChangeAspect="1"/>
          </p:cNvPicPr>
          <p:nvPr/>
        </p:nvPicPr>
        <p:blipFill>
          <a:blip r:embed="rId5"/>
          <a:stretch>
            <a:fillRect/>
          </a:stretch>
        </p:blipFill>
        <p:spPr>
          <a:xfrm>
            <a:off x="0" y="0"/>
            <a:ext cx="9144000" cy="1738923"/>
          </a:xfrm>
          <a:prstGeom prst="rect">
            <a:avLst/>
          </a:prstGeom>
        </p:spPr>
      </p:pic>
      <p:sp>
        <p:nvSpPr>
          <p:cNvPr id="4" name="TextBox 14"/>
          <p:cNvSpPr txBox="1">
            <a:spLocks noChangeArrowheads="1"/>
          </p:cNvSpPr>
          <p:nvPr/>
        </p:nvSpPr>
        <p:spPr bwMode="auto">
          <a:xfrm>
            <a:off x="3988595" y="472915"/>
            <a:ext cx="61722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2600" b="1" dirty="0">
                <a:solidFill>
                  <a:schemeClr val="accent2"/>
                </a:solidFill>
              </a:rPr>
              <a:t>Results</a:t>
            </a:r>
            <a:endParaRPr lang="en-US" sz="2600" b="1" dirty="0">
              <a:solidFill>
                <a:schemeClr val="accent2"/>
              </a:solidFill>
            </a:endParaRPr>
          </a:p>
        </p:txBody>
      </p:sp>
      <p:sp>
        <p:nvSpPr>
          <p:cNvPr id="5" name="Rectangle 4"/>
          <p:cNvSpPr/>
          <p:nvPr/>
        </p:nvSpPr>
        <p:spPr>
          <a:xfrm>
            <a:off x="990600" y="1752600"/>
            <a:ext cx="3523722" cy="446276"/>
          </a:xfrm>
          <a:prstGeom prst="rect">
            <a:avLst/>
          </a:prstGeom>
        </p:spPr>
        <p:txBody>
          <a:bodyPr wrap="none">
            <a:spAutoFit/>
          </a:bodyPr>
          <a:lstStyle/>
          <a:p>
            <a:pPr algn="ctr">
              <a:defRPr/>
            </a:pPr>
            <a:r>
              <a:rPr lang="en-US" sz="2300" dirty="0">
                <a:solidFill>
                  <a:srgbClr val="000090"/>
                </a:solidFill>
              </a:rPr>
              <a:t>Example 1: Simple shape</a:t>
            </a:r>
          </a:p>
        </p:txBody>
      </p:sp>
      <p:sp>
        <p:nvSpPr>
          <p:cNvPr id="7" name="Rectangle 23">
            <a:extLst>
              <a:ext uri="{FF2B5EF4-FFF2-40B4-BE49-F238E27FC236}">
                <a16:creationId xmlns:a16="http://schemas.microsoft.com/office/drawing/2014/main" id="{1F91AA33-9BA2-4F51-B8A7-D40CE610F749}"/>
              </a:ext>
            </a:extLst>
          </p:cNvPr>
          <p:cNvSpPr>
            <a:spLocks noChangeArrowheads="1"/>
          </p:cNvSpPr>
          <p:nvPr/>
        </p:nvSpPr>
        <p:spPr bwMode="auto">
          <a:xfrm>
            <a:off x="2133600" y="2488005"/>
            <a:ext cx="2274982" cy="1913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nSpc>
                <a:spcPct val="150000"/>
              </a:lnSpc>
            </a:pPr>
            <a:r>
              <a:rPr lang="en-US" sz="2000" dirty="0">
                <a:solidFill>
                  <a:srgbClr val="262673"/>
                </a:solidFill>
                <a:cs typeface="Arial" charset="0"/>
              </a:rPr>
              <a:t>Hand mesh:</a:t>
            </a:r>
          </a:p>
          <a:p>
            <a:pPr marL="342900" indent="-342900">
              <a:lnSpc>
                <a:spcPct val="150000"/>
              </a:lnSpc>
              <a:buFont typeface="Wingdings" panose="05000000000000000000" pitchFamily="2" charset="2"/>
              <a:buChar char="ü"/>
            </a:pPr>
            <a:r>
              <a:rPr lang="en-US" sz="2000" dirty="0">
                <a:solidFill>
                  <a:srgbClr val="FF0000"/>
                </a:solidFill>
                <a:cs typeface="Arial" charset="0"/>
              </a:rPr>
              <a:t>49374</a:t>
            </a:r>
            <a:r>
              <a:rPr lang="en-US" sz="2000" dirty="0">
                <a:solidFill>
                  <a:srgbClr val="262673"/>
                </a:solidFill>
                <a:cs typeface="Arial" charset="0"/>
              </a:rPr>
              <a:t> vertices</a:t>
            </a:r>
          </a:p>
          <a:p>
            <a:pPr marL="342900" indent="-342900">
              <a:lnSpc>
                <a:spcPct val="150000"/>
              </a:lnSpc>
              <a:buFont typeface="Wingdings" panose="05000000000000000000" pitchFamily="2" charset="2"/>
              <a:buChar char="ü"/>
            </a:pPr>
            <a:r>
              <a:rPr lang="en-US" sz="2000" dirty="0">
                <a:solidFill>
                  <a:srgbClr val="FF0000"/>
                </a:solidFill>
                <a:cs typeface="Arial" charset="0"/>
              </a:rPr>
              <a:t>98496</a:t>
            </a:r>
            <a:r>
              <a:rPr lang="en-US" sz="2000" dirty="0">
                <a:solidFill>
                  <a:srgbClr val="262673"/>
                </a:solidFill>
                <a:cs typeface="Arial" charset="0"/>
              </a:rPr>
              <a:t> triangles</a:t>
            </a:r>
          </a:p>
          <a:p>
            <a:pPr marL="342900" indent="-342900">
              <a:lnSpc>
                <a:spcPct val="150000"/>
              </a:lnSpc>
              <a:buFont typeface="Wingdings" panose="05000000000000000000" pitchFamily="2" charset="2"/>
              <a:buChar char="ü"/>
            </a:pPr>
            <a:r>
              <a:rPr lang="en-US" sz="2000" dirty="0">
                <a:solidFill>
                  <a:srgbClr val="FF0000"/>
                </a:solidFill>
                <a:cs typeface="Arial" charset="0"/>
              </a:rPr>
              <a:t>Open mesh</a:t>
            </a:r>
          </a:p>
        </p:txBody>
      </p:sp>
      <p:pic>
        <p:nvPicPr>
          <p:cNvPr id="2" name="simpleshape">
            <a:hlinkClick r:id="" action="ppaction://media"/>
            <a:extLst>
              <a:ext uri="{FF2B5EF4-FFF2-40B4-BE49-F238E27FC236}">
                <a16:creationId xmlns:a16="http://schemas.microsoft.com/office/drawing/2014/main" id="{B5EF4D7F-AF43-43C3-BDD7-B09211C8B9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230041" y="1945258"/>
            <a:ext cx="3251200" cy="3251200"/>
          </a:xfrm>
          <a:prstGeom prst="rect">
            <a:avLst/>
          </a:prstGeom>
        </p:spPr>
      </p:pic>
      <p:pic>
        <p:nvPicPr>
          <p:cNvPr id="6" name="Picture 11">
            <a:extLst>
              <a:ext uri="{FF2B5EF4-FFF2-40B4-BE49-F238E27FC236}">
                <a16:creationId xmlns:a16="http://schemas.microsoft.com/office/drawing/2014/main" id="{B6614114-09CB-405D-AE55-758FC308DF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a:extLst>
              <a:ext uri="{FF2B5EF4-FFF2-40B4-BE49-F238E27FC236}">
                <a16:creationId xmlns:a16="http://schemas.microsoft.com/office/drawing/2014/main" id="{A3470829-4B9A-48D4-8415-D48416AC3212}"/>
              </a:ext>
            </a:extLst>
          </p:cNvPr>
          <p:cNvPicPr>
            <a:picLocks noChangeAspect="1"/>
          </p:cNvPicPr>
          <p:nvPr/>
        </p:nvPicPr>
        <p:blipFill rotWithShape="1">
          <a:blip r:embed="rId8"/>
          <a:srcRect t="6492" b="81028"/>
          <a:stretch/>
        </p:blipFill>
        <p:spPr>
          <a:xfrm flipV="1">
            <a:off x="0" y="5943600"/>
            <a:ext cx="9144000" cy="195263"/>
          </a:xfrm>
          <a:prstGeom prst="rect">
            <a:avLst/>
          </a:prstGeom>
        </p:spPr>
      </p:pic>
      <p:sp>
        <p:nvSpPr>
          <p:cNvPr id="10" name="Rectangle 9">
            <a:extLst>
              <a:ext uri="{FF2B5EF4-FFF2-40B4-BE49-F238E27FC236}">
                <a16:creationId xmlns:a16="http://schemas.microsoft.com/office/drawing/2014/main" id="{D286F18E-5D0E-40D5-BA31-CCB39611F31F}"/>
              </a:ext>
            </a:extLst>
          </p:cNvPr>
          <p:cNvSpPr/>
          <p:nvPr/>
        </p:nvSpPr>
        <p:spPr>
          <a:xfrm>
            <a:off x="0" y="6150768"/>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587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607980-7934-4896-9EBA-54918F5FCE39}"/>
              </a:ext>
            </a:extLst>
          </p:cNvPr>
          <p:cNvPicPr>
            <a:picLocks noChangeAspect="1"/>
          </p:cNvPicPr>
          <p:nvPr/>
        </p:nvPicPr>
        <p:blipFill>
          <a:blip r:embed="rId5"/>
          <a:stretch>
            <a:fillRect/>
          </a:stretch>
        </p:blipFill>
        <p:spPr>
          <a:xfrm>
            <a:off x="0" y="0"/>
            <a:ext cx="9144000" cy="1738923"/>
          </a:xfrm>
          <a:prstGeom prst="rect">
            <a:avLst/>
          </a:prstGeom>
        </p:spPr>
      </p:pic>
      <p:sp>
        <p:nvSpPr>
          <p:cNvPr id="4" name="TextBox 14"/>
          <p:cNvSpPr txBox="1">
            <a:spLocks noChangeArrowheads="1"/>
          </p:cNvSpPr>
          <p:nvPr/>
        </p:nvSpPr>
        <p:spPr bwMode="auto">
          <a:xfrm>
            <a:off x="3886200" y="511969"/>
            <a:ext cx="61722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2600" b="1" dirty="0">
                <a:solidFill>
                  <a:schemeClr val="accent2"/>
                </a:solidFill>
              </a:rPr>
              <a:t>Results</a:t>
            </a:r>
            <a:endParaRPr lang="en-US" sz="2600" b="1" dirty="0">
              <a:solidFill>
                <a:schemeClr val="accent2"/>
              </a:solidFill>
            </a:endParaRPr>
          </a:p>
        </p:txBody>
      </p:sp>
      <p:sp>
        <p:nvSpPr>
          <p:cNvPr id="5" name="Rectangle 4"/>
          <p:cNvSpPr/>
          <p:nvPr/>
        </p:nvSpPr>
        <p:spPr>
          <a:xfrm>
            <a:off x="609600" y="1752600"/>
            <a:ext cx="3785012" cy="446276"/>
          </a:xfrm>
          <a:prstGeom prst="rect">
            <a:avLst/>
          </a:prstGeom>
        </p:spPr>
        <p:txBody>
          <a:bodyPr wrap="none">
            <a:spAutoFit/>
          </a:bodyPr>
          <a:lstStyle/>
          <a:p>
            <a:pPr algn="ctr">
              <a:defRPr/>
            </a:pPr>
            <a:r>
              <a:rPr lang="en-US" sz="2300" dirty="0">
                <a:solidFill>
                  <a:srgbClr val="000090"/>
                </a:solidFill>
              </a:rPr>
              <a:t>Example 2: Complex Model</a:t>
            </a:r>
          </a:p>
        </p:txBody>
      </p:sp>
      <p:sp>
        <p:nvSpPr>
          <p:cNvPr id="7" name="Rectangle 23">
            <a:extLst>
              <a:ext uri="{FF2B5EF4-FFF2-40B4-BE49-F238E27FC236}">
                <a16:creationId xmlns:a16="http://schemas.microsoft.com/office/drawing/2014/main" id="{1F91AA33-9BA2-4F51-B8A7-D40CE610F749}"/>
              </a:ext>
            </a:extLst>
          </p:cNvPr>
          <p:cNvSpPr>
            <a:spLocks noChangeArrowheads="1"/>
          </p:cNvSpPr>
          <p:nvPr/>
        </p:nvSpPr>
        <p:spPr bwMode="auto">
          <a:xfrm>
            <a:off x="609600" y="2797455"/>
            <a:ext cx="5365571" cy="1913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nSpc>
                <a:spcPct val="150000"/>
              </a:lnSpc>
            </a:pPr>
            <a:r>
              <a:rPr lang="en-US" sz="2000" dirty="0">
                <a:solidFill>
                  <a:srgbClr val="262673"/>
                </a:solidFill>
                <a:cs typeface="Arial" charset="0"/>
              </a:rPr>
              <a:t>Ship:</a:t>
            </a:r>
          </a:p>
          <a:p>
            <a:pPr marL="342900" indent="-342900">
              <a:lnSpc>
                <a:spcPct val="150000"/>
              </a:lnSpc>
              <a:buFont typeface="Wingdings" panose="05000000000000000000" pitchFamily="2" charset="2"/>
              <a:buChar char="ü"/>
            </a:pPr>
            <a:r>
              <a:rPr lang="en-US" sz="2000" b="1" dirty="0">
                <a:solidFill>
                  <a:srgbClr val="FF0000"/>
                </a:solidFill>
                <a:cs typeface="Arial" charset="0"/>
              </a:rPr>
              <a:t>180K</a:t>
            </a:r>
            <a:r>
              <a:rPr lang="en-US" sz="2000" dirty="0">
                <a:solidFill>
                  <a:srgbClr val="262673"/>
                </a:solidFill>
                <a:cs typeface="Arial" charset="0"/>
              </a:rPr>
              <a:t> vertices</a:t>
            </a:r>
          </a:p>
          <a:p>
            <a:pPr marL="342900" indent="-342900">
              <a:lnSpc>
                <a:spcPct val="150000"/>
              </a:lnSpc>
              <a:buFont typeface="Wingdings" panose="05000000000000000000" pitchFamily="2" charset="2"/>
              <a:buChar char="ü"/>
            </a:pPr>
            <a:r>
              <a:rPr lang="en-US" sz="2000" b="1" dirty="0">
                <a:solidFill>
                  <a:srgbClr val="FF0000"/>
                </a:solidFill>
                <a:cs typeface="Arial" charset="0"/>
              </a:rPr>
              <a:t>380K</a:t>
            </a:r>
            <a:r>
              <a:rPr lang="en-US" sz="2000" dirty="0">
                <a:solidFill>
                  <a:srgbClr val="262673"/>
                </a:solidFill>
                <a:cs typeface="Arial" charset="0"/>
              </a:rPr>
              <a:t> faces</a:t>
            </a:r>
          </a:p>
          <a:p>
            <a:pPr marL="342900" indent="-342900">
              <a:lnSpc>
                <a:spcPct val="150000"/>
              </a:lnSpc>
              <a:buFont typeface="Wingdings" panose="05000000000000000000" pitchFamily="2" charset="2"/>
              <a:buChar char="ü"/>
            </a:pPr>
            <a:r>
              <a:rPr lang="en-US" sz="2000" dirty="0">
                <a:solidFill>
                  <a:srgbClr val="FF0000"/>
                </a:solidFill>
                <a:cs typeface="Arial" charset="0"/>
              </a:rPr>
              <a:t>Multiple part model with (self) intersections </a:t>
            </a:r>
          </a:p>
        </p:txBody>
      </p:sp>
      <p:pic>
        <p:nvPicPr>
          <p:cNvPr id="3" name="Ship">
            <a:hlinkClick r:id="" action="ppaction://media"/>
            <a:extLst>
              <a:ext uri="{FF2B5EF4-FFF2-40B4-BE49-F238E27FC236}">
                <a16:creationId xmlns:a16="http://schemas.microsoft.com/office/drawing/2014/main" id="{A50FDF2C-DFE6-49D2-9D03-B3E40F6DD94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847492" y="2362200"/>
            <a:ext cx="3251200" cy="3251200"/>
          </a:xfrm>
          <a:prstGeom prst="rect">
            <a:avLst/>
          </a:prstGeom>
        </p:spPr>
      </p:pic>
      <p:pic>
        <p:nvPicPr>
          <p:cNvPr id="6" name="Picture 11">
            <a:extLst>
              <a:ext uri="{FF2B5EF4-FFF2-40B4-BE49-F238E27FC236}">
                <a16:creationId xmlns:a16="http://schemas.microsoft.com/office/drawing/2014/main" id="{32F513C8-AF5D-4BEE-B5AD-3DCC1AE92C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a:extLst>
              <a:ext uri="{FF2B5EF4-FFF2-40B4-BE49-F238E27FC236}">
                <a16:creationId xmlns:a16="http://schemas.microsoft.com/office/drawing/2014/main" id="{7B31A705-A5D4-4E60-B677-6BDD846182CF}"/>
              </a:ext>
            </a:extLst>
          </p:cNvPr>
          <p:cNvPicPr>
            <a:picLocks noChangeAspect="1"/>
          </p:cNvPicPr>
          <p:nvPr/>
        </p:nvPicPr>
        <p:blipFill rotWithShape="1">
          <a:blip r:embed="rId8"/>
          <a:srcRect t="6492" b="81028"/>
          <a:stretch/>
        </p:blipFill>
        <p:spPr>
          <a:xfrm flipV="1">
            <a:off x="0" y="5943600"/>
            <a:ext cx="9144000" cy="195263"/>
          </a:xfrm>
          <a:prstGeom prst="rect">
            <a:avLst/>
          </a:prstGeom>
        </p:spPr>
      </p:pic>
      <p:sp>
        <p:nvSpPr>
          <p:cNvPr id="10" name="Rectangle 9">
            <a:extLst>
              <a:ext uri="{FF2B5EF4-FFF2-40B4-BE49-F238E27FC236}">
                <a16:creationId xmlns:a16="http://schemas.microsoft.com/office/drawing/2014/main" id="{AE68DB8F-3D18-4F56-B7D4-D5A03521F566}"/>
              </a:ext>
            </a:extLst>
          </p:cNvPr>
          <p:cNvSpPr/>
          <p:nvPr/>
        </p:nvSpPr>
        <p:spPr>
          <a:xfrm>
            <a:off x="0" y="6150768"/>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0269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DF092DB-3D5F-4FA1-A55A-8CC5FE7DABC7}"/>
              </a:ext>
            </a:extLst>
          </p:cNvPr>
          <p:cNvPicPr>
            <a:picLocks noChangeAspect="1"/>
          </p:cNvPicPr>
          <p:nvPr/>
        </p:nvPicPr>
        <p:blipFill>
          <a:blip r:embed="rId3"/>
          <a:stretch>
            <a:fillRect/>
          </a:stretch>
        </p:blipFill>
        <p:spPr>
          <a:xfrm>
            <a:off x="0" y="0"/>
            <a:ext cx="9144000" cy="1738923"/>
          </a:xfrm>
          <a:prstGeom prst="rect">
            <a:avLst/>
          </a:prstGeom>
        </p:spPr>
      </p:pic>
      <p:sp>
        <p:nvSpPr>
          <p:cNvPr id="4" name="TextBox 14"/>
          <p:cNvSpPr txBox="1">
            <a:spLocks noChangeArrowheads="1"/>
          </p:cNvSpPr>
          <p:nvPr/>
        </p:nvSpPr>
        <p:spPr bwMode="auto">
          <a:xfrm>
            <a:off x="3810000" y="506597"/>
            <a:ext cx="61722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2600" b="1" dirty="0">
                <a:solidFill>
                  <a:schemeClr val="accent2"/>
                </a:solidFill>
              </a:rPr>
              <a:t>Results</a:t>
            </a:r>
            <a:endParaRPr lang="en-US" sz="2600" b="1" dirty="0">
              <a:solidFill>
                <a:schemeClr val="accent2"/>
              </a:solidFill>
            </a:endParaRPr>
          </a:p>
        </p:txBody>
      </p:sp>
      <p:sp>
        <p:nvSpPr>
          <p:cNvPr id="5" name="Rectangle 4"/>
          <p:cNvSpPr/>
          <p:nvPr/>
        </p:nvSpPr>
        <p:spPr>
          <a:xfrm>
            <a:off x="903750" y="1673480"/>
            <a:ext cx="3196709" cy="446276"/>
          </a:xfrm>
          <a:prstGeom prst="rect">
            <a:avLst/>
          </a:prstGeom>
        </p:spPr>
        <p:txBody>
          <a:bodyPr wrap="none">
            <a:spAutoFit/>
          </a:bodyPr>
          <a:lstStyle/>
          <a:p>
            <a:pPr algn="ctr">
              <a:defRPr/>
            </a:pPr>
            <a:r>
              <a:rPr lang="en-US" sz="2300" dirty="0">
                <a:solidFill>
                  <a:srgbClr val="000090"/>
                </a:solidFill>
              </a:rPr>
              <a:t>Example 3: </a:t>
            </a:r>
            <a:r>
              <a:rPr lang="en-US" sz="2300" dirty="0">
                <a:solidFill>
                  <a:schemeClr val="accent2"/>
                </a:solidFill>
              </a:rPr>
              <a:t>Point cloud</a:t>
            </a:r>
          </a:p>
        </p:txBody>
      </p:sp>
      <p:pic>
        <p:nvPicPr>
          <p:cNvPr id="8" name="Picture 7">
            <a:extLst>
              <a:ext uri="{FF2B5EF4-FFF2-40B4-BE49-F238E27FC236}">
                <a16:creationId xmlns:a16="http://schemas.microsoft.com/office/drawing/2014/main" id="{9524DB1C-8CEC-40CB-A81A-9BCA1A55075A}"/>
              </a:ext>
            </a:extLst>
          </p:cNvPr>
          <p:cNvPicPr>
            <a:picLocks noChangeAspect="1"/>
          </p:cNvPicPr>
          <p:nvPr/>
        </p:nvPicPr>
        <p:blipFill rotWithShape="1">
          <a:blip r:embed="rId4"/>
          <a:srcRect l="3975" t="6330" r="5806" b="5387"/>
          <a:stretch/>
        </p:blipFill>
        <p:spPr>
          <a:xfrm>
            <a:off x="457200" y="2157315"/>
            <a:ext cx="3196709" cy="4114800"/>
          </a:xfrm>
          <a:prstGeom prst="rect">
            <a:avLst/>
          </a:prstGeom>
        </p:spPr>
      </p:pic>
      <p:sp>
        <p:nvSpPr>
          <p:cNvPr id="9" name="Rectangle 8">
            <a:extLst>
              <a:ext uri="{FF2B5EF4-FFF2-40B4-BE49-F238E27FC236}">
                <a16:creationId xmlns:a16="http://schemas.microsoft.com/office/drawing/2014/main" id="{71B76288-C867-46DC-9331-AD53E8CEF463}"/>
              </a:ext>
            </a:extLst>
          </p:cNvPr>
          <p:cNvSpPr/>
          <p:nvPr/>
        </p:nvSpPr>
        <p:spPr>
          <a:xfrm>
            <a:off x="35560" y="6527800"/>
            <a:ext cx="9307050" cy="246221"/>
          </a:xfrm>
          <a:prstGeom prst="rect">
            <a:avLst/>
          </a:prstGeom>
        </p:spPr>
        <p:txBody>
          <a:bodyPr wrap="square">
            <a:spAutoFit/>
          </a:bodyPr>
          <a:lstStyle/>
          <a:p>
            <a:r>
              <a:rPr lang="en-US" sz="1000" dirty="0">
                <a:solidFill>
                  <a:schemeClr val="accent2">
                    <a:lumMod val="60000"/>
                    <a:lumOff val="40000"/>
                  </a:schemeClr>
                </a:solidFill>
              </a:rPr>
              <a:t>J. </a:t>
            </a:r>
            <a:r>
              <a:rPr lang="en-US" sz="1000" dirty="0" err="1">
                <a:solidFill>
                  <a:schemeClr val="accent2">
                    <a:lumMod val="60000"/>
                    <a:lumOff val="40000"/>
                  </a:schemeClr>
                </a:solidFill>
              </a:rPr>
              <a:t>Dubinski</a:t>
            </a:r>
            <a:r>
              <a:rPr lang="en-US" sz="1000" dirty="0">
                <a:solidFill>
                  <a:schemeClr val="accent2">
                    <a:lumMod val="60000"/>
                    <a:lumOff val="40000"/>
                  </a:schemeClr>
                </a:solidFill>
              </a:rPr>
              <a:t> (2006) GRAVITAS: Portraits of a universe in motion; https://www.cita.utoronto.ca/~dubinski/galaxydynamics/gravitas.html.</a:t>
            </a:r>
          </a:p>
        </p:txBody>
      </p:sp>
      <p:pic>
        <p:nvPicPr>
          <p:cNvPr id="11" name="Picture 10">
            <a:extLst>
              <a:ext uri="{FF2B5EF4-FFF2-40B4-BE49-F238E27FC236}">
                <a16:creationId xmlns:a16="http://schemas.microsoft.com/office/drawing/2014/main" id="{624A6C4A-5C3B-4424-88EF-6093BA3DB9A1}"/>
              </a:ext>
            </a:extLst>
          </p:cNvPr>
          <p:cNvPicPr>
            <a:picLocks noChangeAspect="1"/>
          </p:cNvPicPr>
          <p:nvPr/>
        </p:nvPicPr>
        <p:blipFill rotWithShape="1">
          <a:blip r:embed="rId5"/>
          <a:srcRect r="5457"/>
          <a:stretch/>
        </p:blipFill>
        <p:spPr>
          <a:xfrm>
            <a:off x="5791200" y="2195258"/>
            <a:ext cx="2884709" cy="40135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Rectangle 14">
            <a:extLst>
              <a:ext uri="{FF2B5EF4-FFF2-40B4-BE49-F238E27FC236}">
                <a16:creationId xmlns:a16="http://schemas.microsoft.com/office/drawing/2014/main" id="{AA21EA42-2472-47EE-85D8-C5F4669289CA}"/>
              </a:ext>
            </a:extLst>
          </p:cNvPr>
          <p:cNvSpPr>
            <a:spLocks noChangeArrowheads="1"/>
          </p:cNvSpPr>
          <p:nvPr/>
        </p:nvSpPr>
        <p:spPr bwMode="auto">
          <a:xfrm>
            <a:off x="1021001" y="6279133"/>
            <a:ext cx="252158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dirty="0">
                <a:solidFill>
                  <a:srgbClr val="000090"/>
                </a:solidFill>
              </a:rPr>
              <a:t>a) Volume-rendered overview</a:t>
            </a:r>
          </a:p>
        </p:txBody>
      </p:sp>
      <p:sp>
        <p:nvSpPr>
          <p:cNvPr id="13" name="Rectangle 14">
            <a:extLst>
              <a:ext uri="{FF2B5EF4-FFF2-40B4-BE49-F238E27FC236}">
                <a16:creationId xmlns:a16="http://schemas.microsoft.com/office/drawing/2014/main" id="{C8F717FF-BEB9-4752-9961-A00ED3E428FD}"/>
              </a:ext>
            </a:extLst>
          </p:cNvPr>
          <p:cNvSpPr>
            <a:spLocks noChangeArrowheads="1"/>
          </p:cNvSpPr>
          <p:nvPr/>
        </p:nvSpPr>
        <p:spPr bwMode="auto">
          <a:xfrm>
            <a:off x="6324600" y="6272115"/>
            <a:ext cx="227703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dirty="0">
                <a:solidFill>
                  <a:srgbClr val="000090"/>
                </a:solidFill>
              </a:rPr>
              <a:t>b) Our method’s rendering</a:t>
            </a:r>
          </a:p>
        </p:txBody>
      </p:sp>
      <p:sp>
        <p:nvSpPr>
          <p:cNvPr id="14" name="Right Arrow 10">
            <a:extLst>
              <a:ext uri="{FF2B5EF4-FFF2-40B4-BE49-F238E27FC236}">
                <a16:creationId xmlns:a16="http://schemas.microsoft.com/office/drawing/2014/main" id="{2779C585-599D-4A34-9E01-4814B55F0D47}"/>
              </a:ext>
            </a:extLst>
          </p:cNvPr>
          <p:cNvSpPr/>
          <p:nvPr/>
        </p:nvSpPr>
        <p:spPr>
          <a:xfrm>
            <a:off x="3601720" y="3739779"/>
            <a:ext cx="2133600" cy="642462"/>
          </a:xfrm>
          <a:prstGeom prst="rightArrow">
            <a:avLst/>
          </a:prstGeom>
          <a:solidFill>
            <a:srgbClr val="333399"/>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a:extLst>
              <a:ext uri="{FF2B5EF4-FFF2-40B4-BE49-F238E27FC236}">
                <a16:creationId xmlns:a16="http://schemas.microsoft.com/office/drawing/2014/main" id="{8D940A85-D1D9-4888-8AF5-60C5D2E6F64C}"/>
              </a:ext>
            </a:extLst>
          </p:cNvPr>
          <p:cNvSpPr>
            <a:spLocks noChangeArrowheads="1"/>
          </p:cNvSpPr>
          <p:nvPr/>
        </p:nvSpPr>
        <p:spPr bwMode="auto">
          <a:xfrm>
            <a:off x="3542589" y="3610578"/>
            <a:ext cx="195101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dirty="0">
                <a:solidFill>
                  <a:srgbClr val="FF0000"/>
                </a:solidFill>
              </a:rPr>
              <a:t> using spherical splats</a:t>
            </a:r>
          </a:p>
        </p:txBody>
      </p:sp>
    </p:spTree>
    <p:extLst>
      <p:ext uri="{BB962C8B-B14F-4D97-AF65-F5344CB8AC3E}">
        <p14:creationId xmlns:p14="http://schemas.microsoft.com/office/powerpoint/2010/main" val="1503279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E7B9E6E-6602-4CF5-A836-20F883EB7915}"/>
              </a:ext>
            </a:extLst>
          </p:cNvPr>
          <p:cNvSpPr/>
          <p:nvPr/>
        </p:nvSpPr>
        <p:spPr>
          <a:xfrm>
            <a:off x="711200" y="0"/>
            <a:ext cx="152400" cy="6858000"/>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endParaRPr>
          </a:p>
        </p:txBody>
      </p:sp>
      <p:pic>
        <p:nvPicPr>
          <p:cNvPr id="3" name="Skeleton-based_method_rotation_final">
            <a:hlinkClick r:id="" action="ppaction://media"/>
            <a:extLst>
              <a:ext uri="{FF2B5EF4-FFF2-40B4-BE49-F238E27FC236}">
                <a16:creationId xmlns:a16="http://schemas.microsoft.com/office/drawing/2014/main" id="{1B0FE37F-10D6-4F00-99CC-7E771142D9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600" y="177800"/>
            <a:ext cx="6502400" cy="6502400"/>
          </a:xfrm>
          <a:prstGeom prst="rect">
            <a:avLst/>
          </a:prstGeom>
        </p:spPr>
      </p:pic>
      <p:grpSp>
        <p:nvGrpSpPr>
          <p:cNvPr id="15" name="Group 14">
            <a:extLst>
              <a:ext uri="{FF2B5EF4-FFF2-40B4-BE49-F238E27FC236}">
                <a16:creationId xmlns:a16="http://schemas.microsoft.com/office/drawing/2014/main" id="{793182F2-AB25-4E8F-8630-B7B72BD19E88}"/>
              </a:ext>
            </a:extLst>
          </p:cNvPr>
          <p:cNvGrpSpPr/>
          <p:nvPr/>
        </p:nvGrpSpPr>
        <p:grpSpPr>
          <a:xfrm>
            <a:off x="-76200" y="0"/>
            <a:ext cx="762000" cy="6858000"/>
            <a:chOff x="76200" y="0"/>
            <a:chExt cx="762000" cy="6858000"/>
          </a:xfrm>
        </p:grpSpPr>
        <p:pic>
          <p:nvPicPr>
            <p:cNvPr id="8" name="Picture 7">
              <a:extLst>
                <a:ext uri="{FF2B5EF4-FFF2-40B4-BE49-F238E27FC236}">
                  <a16:creationId xmlns:a16="http://schemas.microsoft.com/office/drawing/2014/main" id="{451A048C-2936-4A07-91B5-A480CBADC5D7}"/>
                </a:ext>
              </a:extLst>
            </p:cNvPr>
            <p:cNvPicPr>
              <a:picLocks noChangeAspect="1"/>
            </p:cNvPicPr>
            <p:nvPr/>
          </p:nvPicPr>
          <p:blipFill rotWithShape="1">
            <a:blip r:embed="rId6"/>
            <a:srcRect l="1667" r="90000"/>
            <a:stretch/>
          </p:blipFill>
          <p:spPr>
            <a:xfrm flipV="1">
              <a:off x="76200" y="0"/>
              <a:ext cx="762000" cy="1564618"/>
            </a:xfrm>
            <a:prstGeom prst="rect">
              <a:avLst/>
            </a:prstGeom>
          </p:spPr>
        </p:pic>
        <p:pic>
          <p:nvPicPr>
            <p:cNvPr id="9" name="Picture 8">
              <a:extLst>
                <a:ext uri="{FF2B5EF4-FFF2-40B4-BE49-F238E27FC236}">
                  <a16:creationId xmlns:a16="http://schemas.microsoft.com/office/drawing/2014/main" id="{16FCA7AB-5446-4367-AC71-BD0B4D7BDB16}"/>
                </a:ext>
              </a:extLst>
            </p:cNvPr>
            <p:cNvPicPr>
              <a:picLocks noChangeAspect="1"/>
            </p:cNvPicPr>
            <p:nvPr/>
          </p:nvPicPr>
          <p:blipFill rotWithShape="1">
            <a:blip r:embed="rId6"/>
            <a:srcRect l="1667" t="7144" r="90000"/>
            <a:stretch/>
          </p:blipFill>
          <p:spPr>
            <a:xfrm>
              <a:off x="76200" y="1447800"/>
              <a:ext cx="762000" cy="1452836"/>
            </a:xfrm>
            <a:prstGeom prst="rect">
              <a:avLst/>
            </a:prstGeom>
          </p:spPr>
        </p:pic>
        <p:pic>
          <p:nvPicPr>
            <p:cNvPr id="11" name="Picture 10">
              <a:extLst>
                <a:ext uri="{FF2B5EF4-FFF2-40B4-BE49-F238E27FC236}">
                  <a16:creationId xmlns:a16="http://schemas.microsoft.com/office/drawing/2014/main" id="{965E6E37-BF2D-4707-812F-8B8006CCECB7}"/>
                </a:ext>
              </a:extLst>
            </p:cNvPr>
            <p:cNvPicPr>
              <a:picLocks noChangeAspect="1"/>
            </p:cNvPicPr>
            <p:nvPr/>
          </p:nvPicPr>
          <p:blipFill rotWithShape="1">
            <a:blip r:embed="rId6"/>
            <a:srcRect l="1667" r="90000"/>
            <a:stretch/>
          </p:blipFill>
          <p:spPr>
            <a:xfrm flipV="1">
              <a:off x="76200" y="2783818"/>
              <a:ext cx="762000" cy="1564618"/>
            </a:xfrm>
            <a:prstGeom prst="rect">
              <a:avLst/>
            </a:prstGeom>
          </p:spPr>
        </p:pic>
        <p:pic>
          <p:nvPicPr>
            <p:cNvPr id="12" name="Picture 11">
              <a:extLst>
                <a:ext uri="{FF2B5EF4-FFF2-40B4-BE49-F238E27FC236}">
                  <a16:creationId xmlns:a16="http://schemas.microsoft.com/office/drawing/2014/main" id="{319EFB58-7437-4526-8359-AD7CF807A446}"/>
                </a:ext>
              </a:extLst>
            </p:cNvPr>
            <p:cNvPicPr>
              <a:picLocks noChangeAspect="1"/>
            </p:cNvPicPr>
            <p:nvPr/>
          </p:nvPicPr>
          <p:blipFill rotWithShape="1">
            <a:blip r:embed="rId6"/>
            <a:srcRect l="1667" t="7144" r="90000"/>
            <a:stretch/>
          </p:blipFill>
          <p:spPr>
            <a:xfrm>
              <a:off x="76200" y="4231618"/>
              <a:ext cx="762000" cy="1452836"/>
            </a:xfrm>
            <a:prstGeom prst="rect">
              <a:avLst/>
            </a:prstGeom>
          </p:spPr>
        </p:pic>
        <p:pic>
          <p:nvPicPr>
            <p:cNvPr id="13" name="Picture 12">
              <a:extLst>
                <a:ext uri="{FF2B5EF4-FFF2-40B4-BE49-F238E27FC236}">
                  <a16:creationId xmlns:a16="http://schemas.microsoft.com/office/drawing/2014/main" id="{59F98624-50AE-407E-84F4-6276FCE7A797}"/>
                </a:ext>
              </a:extLst>
            </p:cNvPr>
            <p:cNvPicPr>
              <a:picLocks noChangeAspect="1"/>
            </p:cNvPicPr>
            <p:nvPr/>
          </p:nvPicPr>
          <p:blipFill rotWithShape="1">
            <a:blip r:embed="rId6"/>
            <a:srcRect l="1667" t="20452" r="90000"/>
            <a:stretch/>
          </p:blipFill>
          <p:spPr>
            <a:xfrm flipV="1">
              <a:off x="76200" y="5613378"/>
              <a:ext cx="762000" cy="1244622"/>
            </a:xfrm>
            <a:prstGeom prst="rect">
              <a:avLst/>
            </a:prstGeom>
          </p:spPr>
        </p:pic>
      </p:grpSp>
      <p:grpSp>
        <p:nvGrpSpPr>
          <p:cNvPr id="23" name="Group 22">
            <a:extLst>
              <a:ext uri="{FF2B5EF4-FFF2-40B4-BE49-F238E27FC236}">
                <a16:creationId xmlns:a16="http://schemas.microsoft.com/office/drawing/2014/main" id="{29E27918-577A-44D1-B640-EDC9B44F5135}"/>
              </a:ext>
            </a:extLst>
          </p:cNvPr>
          <p:cNvGrpSpPr/>
          <p:nvPr/>
        </p:nvGrpSpPr>
        <p:grpSpPr>
          <a:xfrm>
            <a:off x="8651240" y="0"/>
            <a:ext cx="492760" cy="6858000"/>
            <a:chOff x="8651240" y="0"/>
            <a:chExt cx="492760" cy="6858000"/>
          </a:xfrm>
        </p:grpSpPr>
        <p:pic>
          <p:nvPicPr>
            <p:cNvPr id="17" name="Picture 16">
              <a:extLst>
                <a:ext uri="{FF2B5EF4-FFF2-40B4-BE49-F238E27FC236}">
                  <a16:creationId xmlns:a16="http://schemas.microsoft.com/office/drawing/2014/main" id="{0269BB8E-C3BD-4BDA-AA63-7B93AB23B898}"/>
                </a:ext>
              </a:extLst>
            </p:cNvPr>
            <p:cNvPicPr>
              <a:picLocks noChangeAspect="1"/>
            </p:cNvPicPr>
            <p:nvPr/>
          </p:nvPicPr>
          <p:blipFill rotWithShape="1">
            <a:blip r:embed="rId6"/>
            <a:srcRect l="2501" r="93333"/>
            <a:stretch/>
          </p:blipFill>
          <p:spPr>
            <a:xfrm flipH="1" flipV="1">
              <a:off x="8763000" y="0"/>
              <a:ext cx="381000" cy="1564618"/>
            </a:xfrm>
            <a:prstGeom prst="rect">
              <a:avLst/>
            </a:prstGeom>
          </p:spPr>
        </p:pic>
        <p:pic>
          <p:nvPicPr>
            <p:cNvPr id="18" name="Picture 17">
              <a:extLst>
                <a:ext uri="{FF2B5EF4-FFF2-40B4-BE49-F238E27FC236}">
                  <a16:creationId xmlns:a16="http://schemas.microsoft.com/office/drawing/2014/main" id="{37B173A5-3309-421B-8756-AE24DCDED827}"/>
                </a:ext>
              </a:extLst>
            </p:cNvPr>
            <p:cNvPicPr>
              <a:picLocks noChangeAspect="1"/>
            </p:cNvPicPr>
            <p:nvPr/>
          </p:nvPicPr>
          <p:blipFill rotWithShape="1">
            <a:blip r:embed="rId6"/>
            <a:srcRect l="2501" t="7144" r="93333"/>
            <a:stretch/>
          </p:blipFill>
          <p:spPr>
            <a:xfrm flipH="1">
              <a:off x="8763000" y="1447800"/>
              <a:ext cx="381000" cy="1452836"/>
            </a:xfrm>
            <a:prstGeom prst="rect">
              <a:avLst/>
            </a:prstGeom>
          </p:spPr>
        </p:pic>
        <p:pic>
          <p:nvPicPr>
            <p:cNvPr id="19" name="Picture 18">
              <a:extLst>
                <a:ext uri="{FF2B5EF4-FFF2-40B4-BE49-F238E27FC236}">
                  <a16:creationId xmlns:a16="http://schemas.microsoft.com/office/drawing/2014/main" id="{D60337BE-AFB8-4EFE-A020-B1F337BC963F}"/>
                </a:ext>
              </a:extLst>
            </p:cNvPr>
            <p:cNvPicPr>
              <a:picLocks noChangeAspect="1"/>
            </p:cNvPicPr>
            <p:nvPr/>
          </p:nvPicPr>
          <p:blipFill rotWithShape="1">
            <a:blip r:embed="rId6"/>
            <a:srcRect l="2501" r="93333"/>
            <a:stretch/>
          </p:blipFill>
          <p:spPr>
            <a:xfrm flipH="1" flipV="1">
              <a:off x="8763000" y="2783818"/>
              <a:ext cx="381000" cy="1564618"/>
            </a:xfrm>
            <a:prstGeom prst="rect">
              <a:avLst/>
            </a:prstGeom>
          </p:spPr>
        </p:pic>
        <p:pic>
          <p:nvPicPr>
            <p:cNvPr id="20" name="Picture 19">
              <a:extLst>
                <a:ext uri="{FF2B5EF4-FFF2-40B4-BE49-F238E27FC236}">
                  <a16:creationId xmlns:a16="http://schemas.microsoft.com/office/drawing/2014/main" id="{83FD98A4-93D9-4233-A48F-9DDA9E108CAC}"/>
                </a:ext>
              </a:extLst>
            </p:cNvPr>
            <p:cNvPicPr>
              <a:picLocks noChangeAspect="1"/>
            </p:cNvPicPr>
            <p:nvPr/>
          </p:nvPicPr>
          <p:blipFill rotWithShape="1">
            <a:blip r:embed="rId6"/>
            <a:srcRect l="2501" t="7144" r="93333"/>
            <a:stretch/>
          </p:blipFill>
          <p:spPr>
            <a:xfrm flipH="1">
              <a:off x="8763000" y="4231618"/>
              <a:ext cx="381000" cy="1452836"/>
            </a:xfrm>
            <a:prstGeom prst="rect">
              <a:avLst/>
            </a:prstGeom>
          </p:spPr>
        </p:pic>
        <p:pic>
          <p:nvPicPr>
            <p:cNvPr id="21" name="Picture 20">
              <a:extLst>
                <a:ext uri="{FF2B5EF4-FFF2-40B4-BE49-F238E27FC236}">
                  <a16:creationId xmlns:a16="http://schemas.microsoft.com/office/drawing/2014/main" id="{5BDC4461-3574-485C-BE8C-B2FAC98AFF4D}"/>
                </a:ext>
              </a:extLst>
            </p:cNvPr>
            <p:cNvPicPr>
              <a:picLocks noChangeAspect="1"/>
            </p:cNvPicPr>
            <p:nvPr/>
          </p:nvPicPr>
          <p:blipFill rotWithShape="1">
            <a:blip r:embed="rId6"/>
            <a:srcRect l="2501" t="20452" r="93333"/>
            <a:stretch/>
          </p:blipFill>
          <p:spPr>
            <a:xfrm flipH="1" flipV="1">
              <a:off x="8763000" y="5613378"/>
              <a:ext cx="381000" cy="1244622"/>
            </a:xfrm>
            <a:prstGeom prst="rect">
              <a:avLst/>
            </a:prstGeom>
          </p:spPr>
        </p:pic>
        <p:sp>
          <p:nvSpPr>
            <p:cNvPr id="22" name="Rectangle 21">
              <a:extLst>
                <a:ext uri="{FF2B5EF4-FFF2-40B4-BE49-F238E27FC236}">
                  <a16:creationId xmlns:a16="http://schemas.microsoft.com/office/drawing/2014/main" id="{31FDEBA1-AC06-4290-BB1A-0ABD4969BD06}"/>
                </a:ext>
              </a:extLst>
            </p:cNvPr>
            <p:cNvSpPr/>
            <p:nvPr/>
          </p:nvSpPr>
          <p:spPr>
            <a:xfrm>
              <a:off x="8651240" y="0"/>
              <a:ext cx="91440" cy="6858000"/>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210178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6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D401DC8-54DF-47A6-BC87-37D2CF7C5C90}"/>
              </a:ext>
            </a:extLst>
          </p:cNvPr>
          <p:cNvPicPr>
            <a:picLocks noChangeAspect="1"/>
          </p:cNvPicPr>
          <p:nvPr/>
        </p:nvPicPr>
        <p:blipFill>
          <a:blip r:embed="rId3"/>
          <a:stretch>
            <a:fillRect/>
          </a:stretch>
        </p:blipFill>
        <p:spPr>
          <a:xfrm>
            <a:off x="0" y="0"/>
            <a:ext cx="9144000" cy="1738923"/>
          </a:xfrm>
          <a:prstGeom prst="rect">
            <a:avLst/>
          </a:prstGeom>
        </p:spPr>
      </p:pic>
      <p:sp>
        <p:nvSpPr>
          <p:cNvPr id="4" name="TextBox 14"/>
          <p:cNvSpPr txBox="1">
            <a:spLocks noChangeArrowheads="1"/>
          </p:cNvSpPr>
          <p:nvPr/>
        </p:nvSpPr>
        <p:spPr bwMode="auto">
          <a:xfrm>
            <a:off x="3581400" y="511969"/>
            <a:ext cx="61722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b="1" dirty="0">
                <a:solidFill>
                  <a:schemeClr val="accent2"/>
                </a:solidFill>
              </a:rPr>
              <a:t>Discussion</a:t>
            </a:r>
          </a:p>
        </p:txBody>
      </p:sp>
      <p:sp>
        <p:nvSpPr>
          <p:cNvPr id="7" name="Rectangle 23">
            <a:extLst>
              <a:ext uri="{FF2B5EF4-FFF2-40B4-BE49-F238E27FC236}">
                <a16:creationId xmlns:a16="http://schemas.microsoft.com/office/drawing/2014/main" id="{1F91AA33-9BA2-4F51-B8A7-D40CE610F749}"/>
              </a:ext>
            </a:extLst>
          </p:cNvPr>
          <p:cNvSpPr>
            <a:spLocks noChangeArrowheads="1"/>
          </p:cNvSpPr>
          <p:nvPr/>
        </p:nvSpPr>
        <p:spPr bwMode="auto">
          <a:xfrm>
            <a:off x="1371600" y="2288500"/>
            <a:ext cx="5925020" cy="289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342900" indent="-342900">
              <a:lnSpc>
                <a:spcPct val="150000"/>
              </a:lnSpc>
              <a:buFont typeface="Wingdings" panose="05000000000000000000" pitchFamily="2" charset="2"/>
              <a:buChar char="ü"/>
            </a:pPr>
            <a:r>
              <a:rPr lang="en-US" sz="2000" dirty="0">
                <a:solidFill>
                  <a:srgbClr val="262673"/>
                </a:solidFill>
                <a:cs typeface="Arial" charset="0"/>
              </a:rPr>
              <a:t>Ease of use: Just one click and drag</a:t>
            </a:r>
          </a:p>
          <a:p>
            <a:pPr marL="342900" indent="-342900">
              <a:lnSpc>
                <a:spcPct val="150000"/>
              </a:lnSpc>
              <a:buFont typeface="Wingdings" panose="05000000000000000000" pitchFamily="2" charset="2"/>
              <a:buChar char="ü"/>
            </a:pPr>
            <a:r>
              <a:rPr lang="en-US" sz="2000" dirty="0">
                <a:solidFill>
                  <a:srgbClr val="262673"/>
                </a:solidFill>
                <a:cs typeface="Arial" charset="0"/>
              </a:rPr>
              <a:t>Generic: works for any 3D scene</a:t>
            </a:r>
          </a:p>
          <a:p>
            <a:pPr marL="342900" indent="-342900">
              <a:lnSpc>
                <a:spcPct val="150000"/>
              </a:lnSpc>
              <a:buFont typeface="Wingdings" panose="05000000000000000000" pitchFamily="2" charset="2"/>
              <a:buChar char="ü"/>
            </a:pPr>
            <a:r>
              <a:rPr lang="en-US" sz="2000" dirty="0">
                <a:solidFill>
                  <a:srgbClr val="262673"/>
                </a:solidFill>
                <a:cs typeface="Arial" charset="0"/>
              </a:rPr>
              <a:t>Novelty: 2D skeletons for 3D rotation</a:t>
            </a:r>
          </a:p>
          <a:p>
            <a:pPr marL="342900" indent="-342900">
              <a:lnSpc>
                <a:spcPct val="150000"/>
              </a:lnSpc>
              <a:buFont typeface="Wingdings" panose="05000000000000000000" pitchFamily="2" charset="2"/>
              <a:buChar char="ü"/>
            </a:pPr>
            <a:r>
              <a:rPr lang="en-US" sz="2000" dirty="0">
                <a:solidFill>
                  <a:srgbClr val="262673"/>
                </a:solidFill>
                <a:cs typeface="Arial" charset="0"/>
              </a:rPr>
              <a:t>Efficiency: simple (OpenGL 1.1), fast (100 fps)</a:t>
            </a:r>
          </a:p>
          <a:p>
            <a:pPr marL="342900" indent="-342900">
              <a:lnSpc>
                <a:spcPct val="150000"/>
              </a:lnSpc>
              <a:buFont typeface="Wingdings" panose="05000000000000000000" pitchFamily="2" charset="2"/>
              <a:buChar char="ü"/>
            </a:pPr>
            <a:r>
              <a:rPr lang="en-US" sz="2000" dirty="0">
                <a:solidFill>
                  <a:srgbClr val="262673"/>
                </a:solidFill>
                <a:cs typeface="Arial" charset="0"/>
              </a:rPr>
              <a:t>Open source:</a:t>
            </a:r>
          </a:p>
          <a:p>
            <a:r>
              <a:rPr lang="en-US" sz="2000" dirty="0">
                <a:solidFill>
                  <a:srgbClr val="262673"/>
                </a:solidFill>
                <a:cs typeface="Arial" charset="0"/>
              </a:rPr>
              <a:t>     </a:t>
            </a:r>
            <a:r>
              <a:rPr lang="en-US" altLang="zh-CN" sz="1200" dirty="0">
                <a:solidFill>
                  <a:schemeClr val="accent2">
                    <a:lumMod val="60000"/>
                    <a:lumOff val="40000"/>
                  </a:schemeClr>
                </a:solidFill>
                <a:hlinkClick r:id="rId4"/>
              </a:rPr>
              <a:t>http://www.staff</a:t>
            </a:r>
            <a:r>
              <a:rPr lang="en-US" altLang="zh-CN" sz="2000" dirty="0">
                <a:hlinkClick r:id="rId4"/>
              </a:rPr>
              <a:t>.</a:t>
            </a:r>
            <a:r>
              <a:rPr lang="en-US" altLang="zh-CN" sz="1200" dirty="0">
                <a:solidFill>
                  <a:schemeClr val="accent2">
                    <a:lumMod val="60000"/>
                    <a:lumOff val="40000"/>
                  </a:schemeClr>
                </a:solidFill>
                <a:hlinkClick r:id="rId4"/>
              </a:rPr>
              <a:t>science.uu.nl/~telea001/pmwiki.php/Shapes/CUDASkelInteract</a:t>
            </a:r>
            <a:endParaRPr lang="en-US" altLang="zh-CN" sz="1200" dirty="0">
              <a:solidFill>
                <a:schemeClr val="accent2">
                  <a:lumMod val="60000"/>
                  <a:lumOff val="40000"/>
                </a:schemeClr>
              </a:solidFill>
            </a:endParaRPr>
          </a:p>
          <a:p>
            <a:endParaRPr lang="en-US" sz="1200" dirty="0">
              <a:solidFill>
                <a:schemeClr val="accent2">
                  <a:lumMod val="60000"/>
                  <a:lumOff val="40000"/>
                </a:schemeClr>
              </a:solidFill>
            </a:endParaRPr>
          </a:p>
        </p:txBody>
      </p:sp>
      <p:pic>
        <p:nvPicPr>
          <p:cNvPr id="5" name="Picture 11">
            <a:extLst>
              <a:ext uri="{FF2B5EF4-FFF2-40B4-BE49-F238E27FC236}">
                <a16:creationId xmlns:a16="http://schemas.microsoft.com/office/drawing/2014/main" id="{DB8F9546-6754-4773-862D-9470AF84E1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BE2EBFD1-9F26-43DF-B0B1-7A4377B82C86}"/>
              </a:ext>
            </a:extLst>
          </p:cNvPr>
          <p:cNvPicPr>
            <a:picLocks noChangeAspect="1"/>
          </p:cNvPicPr>
          <p:nvPr/>
        </p:nvPicPr>
        <p:blipFill rotWithShape="1">
          <a:blip r:embed="rId6"/>
          <a:srcRect t="6492" b="81028"/>
          <a:stretch/>
        </p:blipFill>
        <p:spPr>
          <a:xfrm flipV="1">
            <a:off x="0" y="5943600"/>
            <a:ext cx="9144000" cy="195263"/>
          </a:xfrm>
          <a:prstGeom prst="rect">
            <a:avLst/>
          </a:prstGeom>
        </p:spPr>
      </p:pic>
      <p:sp>
        <p:nvSpPr>
          <p:cNvPr id="9" name="Rectangle 8">
            <a:extLst>
              <a:ext uri="{FF2B5EF4-FFF2-40B4-BE49-F238E27FC236}">
                <a16:creationId xmlns:a16="http://schemas.microsoft.com/office/drawing/2014/main" id="{26BB381B-E520-450A-8232-AB381993DDD3}"/>
              </a:ext>
            </a:extLst>
          </p:cNvPr>
          <p:cNvSpPr/>
          <p:nvPr/>
        </p:nvSpPr>
        <p:spPr>
          <a:xfrm>
            <a:off x="0" y="6150768"/>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30031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CEFE10-ABD8-4998-B451-D661C3BBC132}"/>
              </a:ext>
            </a:extLst>
          </p:cNvPr>
          <p:cNvPicPr>
            <a:picLocks noChangeAspect="1"/>
          </p:cNvPicPr>
          <p:nvPr/>
        </p:nvPicPr>
        <p:blipFill>
          <a:blip r:embed="rId3"/>
          <a:stretch>
            <a:fillRect/>
          </a:stretch>
        </p:blipFill>
        <p:spPr>
          <a:xfrm>
            <a:off x="0" y="0"/>
            <a:ext cx="9144000" cy="1738923"/>
          </a:xfrm>
          <a:prstGeom prst="rect">
            <a:avLst/>
          </a:prstGeom>
        </p:spPr>
      </p:pic>
      <p:sp>
        <p:nvSpPr>
          <p:cNvPr id="4" name="TextBox 14"/>
          <p:cNvSpPr txBox="1">
            <a:spLocks noChangeArrowheads="1"/>
          </p:cNvSpPr>
          <p:nvPr/>
        </p:nvSpPr>
        <p:spPr bwMode="auto">
          <a:xfrm>
            <a:off x="3429000" y="511969"/>
            <a:ext cx="61722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b="1" dirty="0">
                <a:solidFill>
                  <a:schemeClr val="accent2"/>
                </a:solidFill>
              </a:rPr>
              <a:t>Future Work</a:t>
            </a:r>
          </a:p>
        </p:txBody>
      </p:sp>
      <p:sp>
        <p:nvSpPr>
          <p:cNvPr id="7" name="Rectangle 23">
            <a:extLst>
              <a:ext uri="{FF2B5EF4-FFF2-40B4-BE49-F238E27FC236}">
                <a16:creationId xmlns:a16="http://schemas.microsoft.com/office/drawing/2014/main" id="{1F91AA33-9BA2-4F51-B8A7-D40CE610F749}"/>
              </a:ext>
            </a:extLst>
          </p:cNvPr>
          <p:cNvSpPr>
            <a:spLocks noChangeArrowheads="1"/>
          </p:cNvSpPr>
          <p:nvPr/>
        </p:nvSpPr>
        <p:spPr bwMode="auto">
          <a:xfrm>
            <a:off x="1676400" y="2223591"/>
            <a:ext cx="5404043"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342900" indent="-342900">
              <a:lnSpc>
                <a:spcPct val="150000"/>
              </a:lnSpc>
              <a:buFont typeface="Wingdings" panose="05000000000000000000" pitchFamily="2" charset="2"/>
              <a:buChar char="ü"/>
            </a:pPr>
            <a:r>
              <a:rPr lang="en-US" sz="2000" dirty="0">
                <a:solidFill>
                  <a:srgbClr val="262673"/>
                </a:solidFill>
                <a:cs typeface="Arial" charset="0"/>
              </a:rPr>
              <a:t>Evaluation: tasks, user study</a:t>
            </a:r>
          </a:p>
          <a:p>
            <a:pPr marL="342900" indent="-342900">
              <a:lnSpc>
                <a:spcPct val="150000"/>
              </a:lnSpc>
              <a:buFont typeface="Wingdings" panose="05000000000000000000" pitchFamily="2" charset="2"/>
              <a:buChar char="ü"/>
            </a:pPr>
            <a:r>
              <a:rPr lang="en-US" sz="2000" dirty="0">
                <a:solidFill>
                  <a:srgbClr val="262673"/>
                </a:solidFill>
                <a:cs typeface="Arial" charset="0"/>
              </a:rPr>
              <a:t>Accuracy: better 3D skeletons for 2D views</a:t>
            </a:r>
          </a:p>
          <a:p>
            <a:endParaRPr lang="en-US" sz="1200" dirty="0">
              <a:solidFill>
                <a:schemeClr val="accent2">
                  <a:lumMod val="60000"/>
                  <a:lumOff val="40000"/>
                </a:schemeClr>
              </a:solidFill>
            </a:endParaRPr>
          </a:p>
        </p:txBody>
      </p:sp>
      <p:pic>
        <p:nvPicPr>
          <p:cNvPr id="5" name="Picture 11">
            <a:extLst>
              <a:ext uri="{FF2B5EF4-FFF2-40B4-BE49-F238E27FC236}">
                <a16:creationId xmlns:a16="http://schemas.microsoft.com/office/drawing/2014/main" id="{873DBBE4-1B9F-42D3-829E-4038728E1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C0D1930-9EE9-40D1-8833-8E8068A31ADD}"/>
              </a:ext>
            </a:extLst>
          </p:cNvPr>
          <p:cNvPicPr>
            <a:picLocks noChangeAspect="1"/>
          </p:cNvPicPr>
          <p:nvPr/>
        </p:nvPicPr>
        <p:blipFill rotWithShape="1">
          <a:blip r:embed="rId5"/>
          <a:srcRect t="6492" b="81028"/>
          <a:stretch/>
        </p:blipFill>
        <p:spPr>
          <a:xfrm flipV="1">
            <a:off x="0" y="5943600"/>
            <a:ext cx="9144000" cy="195263"/>
          </a:xfrm>
          <a:prstGeom prst="rect">
            <a:avLst/>
          </a:prstGeom>
        </p:spPr>
      </p:pic>
      <p:sp>
        <p:nvSpPr>
          <p:cNvPr id="12" name="Rectangle 11">
            <a:extLst>
              <a:ext uri="{FF2B5EF4-FFF2-40B4-BE49-F238E27FC236}">
                <a16:creationId xmlns:a16="http://schemas.microsoft.com/office/drawing/2014/main" id="{A26DFFA8-9D5D-4164-A049-DDA51DF367C0}"/>
              </a:ext>
            </a:extLst>
          </p:cNvPr>
          <p:cNvSpPr/>
          <p:nvPr/>
        </p:nvSpPr>
        <p:spPr>
          <a:xfrm>
            <a:off x="0" y="6150768"/>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Rectangle 6"/>
          <p:cNvSpPr>
            <a:spLocks noGrp="1" noChangeArrowheads="1"/>
          </p:cNvSpPr>
          <p:nvPr>
            <p:ph type="title"/>
          </p:nvPr>
        </p:nvSpPr>
        <p:spPr>
          <a:xfrm>
            <a:off x="1676400" y="3733800"/>
            <a:ext cx="5715000" cy="1143000"/>
          </a:xfrm>
        </p:spPr>
        <p:txBody>
          <a:bodyPr/>
          <a:lstStyle/>
          <a:p>
            <a:pPr algn="l" eaLnBrk="1" hangingPunct="1"/>
            <a:r>
              <a:rPr lang="en-US" sz="3200" b="1" dirty="0">
                <a:solidFill>
                  <a:srgbClr val="000090"/>
                </a:solidFill>
                <a:latin typeface="Trebuchet MS" charset="0"/>
              </a:rPr>
              <a:t>Thank you for your interest!</a:t>
            </a:r>
            <a:endParaRPr lang="en-US" sz="3200" dirty="0">
              <a:solidFill>
                <a:srgbClr val="000090"/>
              </a:solidFill>
              <a:latin typeface="Trebuchet MS" charset="0"/>
            </a:endParaRPr>
          </a:p>
        </p:txBody>
      </p:sp>
      <p:sp>
        <p:nvSpPr>
          <p:cNvPr id="9" name="Rectangle 8">
            <a:extLst>
              <a:ext uri="{FF2B5EF4-FFF2-40B4-BE49-F238E27FC236}">
                <a16:creationId xmlns:a16="http://schemas.microsoft.com/office/drawing/2014/main" id="{647E4061-E48F-4587-AA2D-700E2584F335}"/>
              </a:ext>
            </a:extLst>
          </p:cNvPr>
          <p:cNvSpPr/>
          <p:nvPr/>
        </p:nvSpPr>
        <p:spPr>
          <a:xfrm>
            <a:off x="3200400" y="5334000"/>
            <a:ext cx="2031325" cy="430887"/>
          </a:xfrm>
          <a:prstGeom prst="rect">
            <a:avLst/>
          </a:prstGeom>
        </p:spPr>
        <p:txBody>
          <a:bodyPr wrap="none">
            <a:spAutoFit/>
          </a:bodyPr>
          <a:lstStyle/>
          <a:p>
            <a:pPr algn="ctr">
              <a:defRPr/>
            </a:pPr>
            <a:r>
              <a:rPr lang="en-US" sz="2200" b="1" dirty="0">
                <a:solidFill>
                  <a:schemeClr val="accent2"/>
                </a:solidFill>
              </a:rPr>
              <a:t>x.zhai@rug.nl</a:t>
            </a:r>
          </a:p>
        </p:txBody>
      </p:sp>
    </p:spTree>
    <p:extLst>
      <p:ext uri="{BB962C8B-B14F-4D97-AF65-F5344CB8AC3E}">
        <p14:creationId xmlns:p14="http://schemas.microsoft.com/office/powerpoint/2010/main" val="3722892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Box 14">
            <a:extLst>
              <a:ext uri="{FF2B5EF4-FFF2-40B4-BE49-F238E27FC236}">
                <a16:creationId xmlns:a16="http://schemas.microsoft.com/office/drawing/2014/main" id="{E20FBC90-C55E-B542-AF3A-B5CACF2D02D8}"/>
              </a:ext>
            </a:extLst>
          </p:cNvPr>
          <p:cNvSpPr txBox="1">
            <a:spLocks noChangeArrowheads="1"/>
          </p:cNvSpPr>
          <p:nvPr/>
        </p:nvSpPr>
        <p:spPr bwMode="auto">
          <a:xfrm>
            <a:off x="457200" y="304800"/>
            <a:ext cx="8458200"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NL" sz="2300">
                <a:solidFill>
                  <a:schemeClr val="accent2"/>
                </a:solidFill>
              </a:rPr>
              <a:t>Introduction</a:t>
            </a:r>
            <a:br>
              <a:rPr lang="en-US" altLang="en-NL" sz="2300">
                <a:solidFill>
                  <a:schemeClr val="accent2"/>
                </a:solidFill>
              </a:rPr>
            </a:br>
            <a:endParaRPr lang="en-US" altLang="en-NL" sz="2300">
              <a:solidFill>
                <a:schemeClr val="accent2"/>
              </a:solidFill>
            </a:endParaRPr>
          </a:p>
          <a:p>
            <a:pPr eaLnBrk="1" hangingPunct="1">
              <a:spcBef>
                <a:spcPct val="0"/>
              </a:spcBef>
              <a:buFontTx/>
              <a:buNone/>
            </a:pPr>
            <a:r>
              <a:rPr lang="en-US" altLang="en-NL" sz="1800">
                <a:solidFill>
                  <a:srgbClr val="000090"/>
                </a:solidFill>
              </a:rPr>
              <a:t>Who am I?</a:t>
            </a:r>
          </a:p>
          <a:p>
            <a:pPr eaLnBrk="1" hangingPunct="1">
              <a:spcBef>
                <a:spcPct val="0"/>
              </a:spcBef>
              <a:buFontTx/>
              <a:buNone/>
            </a:pPr>
            <a:endParaRPr lang="en-US" altLang="en-NL" sz="1800">
              <a:solidFill>
                <a:srgbClr val="000090"/>
              </a:solidFill>
            </a:endParaRPr>
          </a:p>
          <a:p>
            <a:pPr eaLnBrk="1" hangingPunct="1">
              <a:spcBef>
                <a:spcPct val="0"/>
              </a:spcBef>
            </a:pPr>
            <a:r>
              <a:rPr lang="en-US" altLang="en-NL" sz="1600"/>
              <a:t> PhD in scientific visualization (TU Eindhoven, 2000)</a:t>
            </a:r>
          </a:p>
          <a:p>
            <a:pPr eaLnBrk="1" hangingPunct="1">
              <a:spcBef>
                <a:spcPct val="0"/>
              </a:spcBef>
            </a:pPr>
            <a:r>
              <a:rPr lang="en-US" altLang="en-NL" sz="1600"/>
              <a:t> assistant professor in visualization (TU Eindhoven, 2000-2007) </a:t>
            </a:r>
          </a:p>
          <a:p>
            <a:pPr eaLnBrk="1" hangingPunct="1">
              <a:spcBef>
                <a:spcPct val="0"/>
              </a:spcBef>
            </a:pPr>
            <a:r>
              <a:rPr lang="en-US" altLang="en-NL" sz="1600"/>
              <a:t> professor in multiscale visual analytics (RUG, 2007-2019)</a:t>
            </a:r>
          </a:p>
          <a:p>
            <a:pPr eaLnBrk="1" hangingPunct="1">
              <a:spcBef>
                <a:spcPct val="0"/>
              </a:spcBef>
            </a:pPr>
            <a:r>
              <a:rPr lang="en-US" altLang="en-NL" sz="1600"/>
              <a:t> professor in visual data analytics (UU, since 2019)</a:t>
            </a:r>
          </a:p>
          <a:p>
            <a:pPr eaLnBrk="1" hangingPunct="1">
              <a:spcBef>
                <a:spcPct val="0"/>
              </a:spcBef>
            </a:pPr>
            <a:r>
              <a:rPr lang="en-US" altLang="en-NL" sz="1600"/>
              <a:t> 28 PhD students, 70+ MSc students</a:t>
            </a:r>
          </a:p>
          <a:p>
            <a:pPr eaLnBrk="1" hangingPunct="1">
              <a:spcBef>
                <a:spcPct val="0"/>
              </a:spcBef>
            </a:pPr>
            <a:r>
              <a:rPr lang="en-US" altLang="en-NL" sz="1600"/>
              <a:t> research: visual analytics, shape analytics, machine learning</a:t>
            </a:r>
          </a:p>
        </p:txBody>
      </p:sp>
      <p:pic>
        <p:nvPicPr>
          <p:cNvPr id="16386" name="Picture 11">
            <a:extLst>
              <a:ext uri="{FF2B5EF4-FFF2-40B4-BE49-F238E27FC236}">
                <a16:creationId xmlns:a16="http://schemas.microsoft.com/office/drawing/2014/main" id="{B9F5F2BB-2E6F-3748-9FE4-6B4BE5C1D6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4310063"/>
            <a:ext cx="1211263"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12">
            <a:extLst>
              <a:ext uri="{FF2B5EF4-FFF2-40B4-BE49-F238E27FC236}">
                <a16:creationId xmlns:a16="http://schemas.microsoft.com/office/drawing/2014/main" id="{3C10184A-5D1E-854F-AC3B-A8F703A18B9C}"/>
              </a:ext>
            </a:extLst>
          </p:cNvPr>
          <p:cNvSpPr>
            <a:spLocks noChangeArrowheads="1"/>
          </p:cNvSpPr>
          <p:nvPr/>
        </p:nvSpPr>
        <p:spPr bwMode="auto">
          <a:xfrm>
            <a:off x="6494463" y="5891213"/>
            <a:ext cx="2590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NL" sz="1000"/>
              <a:t>Data Visualization: Principles and Practice</a:t>
            </a:r>
            <a:br>
              <a:rPr lang="en-US" altLang="en-NL" sz="1000"/>
            </a:br>
            <a:r>
              <a:rPr lang="en-US" altLang="en-NL" sz="1000"/>
              <a:t>A. K. Peters, 2008 / 2014</a:t>
            </a:r>
          </a:p>
        </p:txBody>
      </p:sp>
      <p:pic>
        <p:nvPicPr>
          <p:cNvPr id="16388" name="Picture 11">
            <a:extLst>
              <a:ext uri="{FF2B5EF4-FFF2-40B4-BE49-F238E27FC236}">
                <a16:creationId xmlns:a16="http://schemas.microsoft.com/office/drawing/2014/main" id="{D5E04535-DD6B-AA41-B282-09E5C90E02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2743200"/>
            <a:ext cx="15303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12">
            <a:extLst>
              <a:ext uri="{FF2B5EF4-FFF2-40B4-BE49-F238E27FC236}">
                <a16:creationId xmlns:a16="http://schemas.microsoft.com/office/drawing/2014/main" id="{DCE5E281-A19D-8744-9D81-813792A9FB53}"/>
              </a:ext>
            </a:extLst>
          </p:cNvPr>
          <p:cNvSpPr>
            <a:spLocks noChangeArrowheads="1"/>
          </p:cNvSpPr>
          <p:nvPr/>
        </p:nvSpPr>
        <p:spPr bwMode="auto">
          <a:xfrm>
            <a:off x="7510463" y="3124200"/>
            <a:ext cx="14811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NL" sz="1000"/>
              <a:t>www.solidsourceit.com</a:t>
            </a:r>
          </a:p>
        </p:txBody>
      </p:sp>
      <p:sp>
        <p:nvSpPr>
          <p:cNvPr id="16390" name="Rectangle 12">
            <a:extLst>
              <a:ext uri="{FF2B5EF4-FFF2-40B4-BE49-F238E27FC236}">
                <a16:creationId xmlns:a16="http://schemas.microsoft.com/office/drawing/2014/main" id="{1A641DF0-A5A4-6443-8305-BE08B666B3AF}"/>
              </a:ext>
            </a:extLst>
          </p:cNvPr>
          <p:cNvSpPr>
            <a:spLocks noChangeArrowheads="1"/>
          </p:cNvSpPr>
          <p:nvPr/>
        </p:nvSpPr>
        <p:spPr bwMode="auto">
          <a:xfrm>
            <a:off x="6705600" y="1844675"/>
            <a:ext cx="23129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FontTx/>
              <a:buNone/>
            </a:pPr>
            <a:r>
              <a:rPr lang="en-US" altLang="en-NL" sz="1000"/>
              <a:t>http://www.staff.science.uu.nl/~telea001</a:t>
            </a:r>
          </a:p>
        </p:txBody>
      </p:sp>
      <p:pic>
        <p:nvPicPr>
          <p:cNvPr id="16391" name="Picture 6">
            <a:extLst>
              <a:ext uri="{FF2B5EF4-FFF2-40B4-BE49-F238E27FC236}">
                <a16:creationId xmlns:a16="http://schemas.microsoft.com/office/drawing/2014/main" id="{DD52F0AA-0A99-D345-A1F9-B07F5D59B6F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84338" y="4305300"/>
            <a:ext cx="542925"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7">
            <a:extLst>
              <a:ext uri="{FF2B5EF4-FFF2-40B4-BE49-F238E27FC236}">
                <a16:creationId xmlns:a16="http://schemas.microsoft.com/office/drawing/2014/main" id="{10A64F2E-A761-884C-94F5-501321C6D2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84413" y="4305300"/>
            <a:ext cx="466725"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3" name="Picture 8">
            <a:extLst>
              <a:ext uri="{FF2B5EF4-FFF2-40B4-BE49-F238E27FC236}">
                <a16:creationId xmlns:a16="http://schemas.microsoft.com/office/drawing/2014/main" id="{A2DAA058-7147-7845-AEEE-E992666D79D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27338" y="4305300"/>
            <a:ext cx="48418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4" name="Picture 10">
            <a:extLst>
              <a:ext uri="{FF2B5EF4-FFF2-40B4-BE49-F238E27FC236}">
                <a16:creationId xmlns:a16="http://schemas.microsoft.com/office/drawing/2014/main" id="{D22C9933-F3BA-6E4A-9346-CE07F9A1EA1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78200" y="4305300"/>
            <a:ext cx="51593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5" name="Picture 11">
            <a:extLst>
              <a:ext uri="{FF2B5EF4-FFF2-40B4-BE49-F238E27FC236}">
                <a16:creationId xmlns:a16="http://schemas.microsoft.com/office/drawing/2014/main" id="{D4626329-6CE2-854A-8DC4-BCF6DAC731A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75100" y="4305300"/>
            <a:ext cx="49371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6" name="Picture 12">
            <a:extLst>
              <a:ext uri="{FF2B5EF4-FFF2-40B4-BE49-F238E27FC236}">
                <a16:creationId xmlns:a16="http://schemas.microsoft.com/office/drawing/2014/main" id="{02C56AD0-E623-8A4E-8BA6-B9357476711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20713" y="5019675"/>
            <a:ext cx="41592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7" name="Picture 16">
            <a:extLst>
              <a:ext uri="{FF2B5EF4-FFF2-40B4-BE49-F238E27FC236}">
                <a16:creationId xmlns:a16="http://schemas.microsoft.com/office/drawing/2014/main" id="{293F10D3-3A0C-B849-9673-428B4BFAACBE}"/>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5019675"/>
            <a:ext cx="623887"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8" name="Picture 22">
            <a:extLst>
              <a:ext uri="{FF2B5EF4-FFF2-40B4-BE49-F238E27FC236}">
                <a16:creationId xmlns:a16="http://schemas.microsoft.com/office/drawing/2014/main" id="{6DDB73E4-DC39-9B41-9687-DA94F93DE03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46175" y="4305300"/>
            <a:ext cx="477838"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14">
            <a:extLst>
              <a:ext uri="{FF2B5EF4-FFF2-40B4-BE49-F238E27FC236}">
                <a16:creationId xmlns:a16="http://schemas.microsoft.com/office/drawing/2014/main" id="{74317B0A-0DDB-6B4F-82C6-F718CB4545A1}"/>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04975" y="5010150"/>
            <a:ext cx="49688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1">
            <a:extLst>
              <a:ext uri="{FF2B5EF4-FFF2-40B4-BE49-F238E27FC236}">
                <a16:creationId xmlns:a16="http://schemas.microsoft.com/office/drawing/2014/main" id="{F91427D6-8AF0-864A-8F92-660DBFBD729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286000" y="5019675"/>
            <a:ext cx="457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1" name="Picture 2">
            <a:extLst>
              <a:ext uri="{FF2B5EF4-FFF2-40B4-BE49-F238E27FC236}">
                <a16:creationId xmlns:a16="http://schemas.microsoft.com/office/drawing/2014/main" id="{3DA26A1D-0B14-C94E-931C-2FC13B9294B3}"/>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814638" y="5019675"/>
            <a:ext cx="504825"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2" name="Picture 3">
            <a:extLst>
              <a:ext uri="{FF2B5EF4-FFF2-40B4-BE49-F238E27FC236}">
                <a16:creationId xmlns:a16="http://schemas.microsoft.com/office/drawing/2014/main" id="{B1A331D7-D4A0-8E46-9F06-38EEB1E7DDFF}"/>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3390900" y="5019675"/>
            <a:ext cx="5032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3" name="Picture 4">
            <a:extLst>
              <a:ext uri="{FF2B5EF4-FFF2-40B4-BE49-F238E27FC236}">
                <a16:creationId xmlns:a16="http://schemas.microsoft.com/office/drawing/2014/main" id="{D7D16460-382C-0344-B2A7-3905AADFCFD3}"/>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3956050" y="5019675"/>
            <a:ext cx="5095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5">
            <a:extLst>
              <a:ext uri="{FF2B5EF4-FFF2-40B4-BE49-F238E27FC236}">
                <a16:creationId xmlns:a16="http://schemas.microsoft.com/office/drawing/2014/main" id="{ED882545-171F-194C-AF75-123B6880A8B3}"/>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7689850" y="4305300"/>
            <a:ext cx="1301750" cy="160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5" name="Picture 1">
            <a:extLst>
              <a:ext uri="{FF2B5EF4-FFF2-40B4-BE49-F238E27FC236}">
                <a16:creationId xmlns:a16="http://schemas.microsoft.com/office/drawing/2014/main" id="{5018BD67-5585-8640-8793-6BB8BD72BD02}"/>
              </a:ext>
            </a:extLst>
          </p:cNvPr>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619125" y="4306888"/>
            <a:ext cx="461963"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6" name="Picture 1">
            <a:extLst>
              <a:ext uri="{FF2B5EF4-FFF2-40B4-BE49-F238E27FC236}">
                <a16:creationId xmlns:a16="http://schemas.microsoft.com/office/drawing/2014/main" id="{7FEBC9B8-9E3C-3E4F-8B4B-492C92087EEB}"/>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20713" y="5705475"/>
            <a:ext cx="42703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7" name="Picture 2">
            <a:extLst>
              <a:ext uri="{FF2B5EF4-FFF2-40B4-BE49-F238E27FC236}">
                <a16:creationId xmlns:a16="http://schemas.microsoft.com/office/drawing/2014/main" id="{C0DAE632-21E4-A14A-8194-BD20FF2F89DA}"/>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1130300" y="5705475"/>
            <a:ext cx="48577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8" name="Picture 7">
            <a:extLst>
              <a:ext uri="{FF2B5EF4-FFF2-40B4-BE49-F238E27FC236}">
                <a16:creationId xmlns:a16="http://schemas.microsoft.com/office/drawing/2014/main" id="{6475CF85-AC4A-5F48-BDA1-304AC350F805}"/>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725613" y="5705475"/>
            <a:ext cx="468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Picture 10">
            <a:extLst>
              <a:ext uri="{FF2B5EF4-FFF2-40B4-BE49-F238E27FC236}">
                <a16:creationId xmlns:a16="http://schemas.microsoft.com/office/drawing/2014/main" id="{10648306-328D-9A49-98DF-E26D59B9A964}"/>
              </a:ext>
            </a:extLst>
          </p:cNvPr>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2284413" y="5711825"/>
            <a:ext cx="4572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0" name="Picture 11">
            <a:extLst>
              <a:ext uri="{FF2B5EF4-FFF2-40B4-BE49-F238E27FC236}">
                <a16:creationId xmlns:a16="http://schemas.microsoft.com/office/drawing/2014/main" id="{F5245F90-70E4-3946-B7BC-300765C333CC}"/>
              </a:ext>
            </a:extLst>
          </p:cNvPr>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2806700" y="5705475"/>
            <a:ext cx="51276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1" name="Picture 13">
            <a:extLst>
              <a:ext uri="{FF2B5EF4-FFF2-40B4-BE49-F238E27FC236}">
                <a16:creationId xmlns:a16="http://schemas.microsoft.com/office/drawing/2014/main" id="{4B0A8A98-7D09-564A-930B-7D953B14179C}"/>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3386138" y="5705475"/>
            <a:ext cx="508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2" name="Picture 3">
            <a:extLst>
              <a:ext uri="{FF2B5EF4-FFF2-40B4-BE49-F238E27FC236}">
                <a16:creationId xmlns:a16="http://schemas.microsoft.com/office/drawing/2014/main" id="{30733AB4-C2DC-2D4A-862F-28915C4A6541}"/>
              </a:ext>
            </a:extLst>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968750" y="5705475"/>
            <a:ext cx="5048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3" name="Picture 4">
            <a:extLst>
              <a:ext uri="{FF2B5EF4-FFF2-40B4-BE49-F238E27FC236}">
                <a16:creationId xmlns:a16="http://schemas.microsoft.com/office/drawing/2014/main" id="{90EA47EA-35FE-FC49-9F9E-674BF9C5C3E6}"/>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4516438" y="4305300"/>
            <a:ext cx="49847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4" name="Picture 5">
            <a:extLst>
              <a:ext uri="{FF2B5EF4-FFF2-40B4-BE49-F238E27FC236}">
                <a16:creationId xmlns:a16="http://schemas.microsoft.com/office/drawing/2014/main" id="{3FB21CC4-E1A3-8B45-9DD3-1362AF7E24DC}"/>
              </a:ext>
            </a:extLst>
          </p:cNvPr>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4527550" y="5030788"/>
            <a:ext cx="4937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5" name="Picture 8">
            <a:extLst>
              <a:ext uri="{FF2B5EF4-FFF2-40B4-BE49-F238E27FC236}">
                <a16:creationId xmlns:a16="http://schemas.microsoft.com/office/drawing/2014/main" id="{D80A675D-B78C-014C-B27F-3A39590CDD5C}"/>
              </a:ext>
            </a:extLst>
          </p:cNvPr>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4564063" y="5710238"/>
            <a:ext cx="442912"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6" name="Picture 9">
            <a:extLst>
              <a:ext uri="{FF2B5EF4-FFF2-40B4-BE49-F238E27FC236}">
                <a16:creationId xmlns:a16="http://schemas.microsoft.com/office/drawing/2014/main" id="{24550A74-2149-8F44-A8DC-07632FCC0C24}"/>
              </a:ext>
            </a:extLst>
          </p:cNvPr>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5057775" y="4314825"/>
            <a:ext cx="488950"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B1295898-A0B3-2842-BD7E-F16C4D7E21E4}"/>
              </a:ext>
            </a:extLst>
          </p:cNvPr>
          <p:cNvSpPr>
            <a:spLocks noChangeArrowheads="1"/>
          </p:cNvSpPr>
          <p:nvPr/>
        </p:nvSpPr>
        <p:spPr bwMode="auto">
          <a:xfrm>
            <a:off x="1143000" y="5715000"/>
            <a:ext cx="457200"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38" name="Rectangle 37">
            <a:extLst>
              <a:ext uri="{FF2B5EF4-FFF2-40B4-BE49-F238E27FC236}">
                <a16:creationId xmlns:a16="http://schemas.microsoft.com/office/drawing/2014/main" id="{388BAD73-0996-A941-A56C-E557BF0BD27E}"/>
              </a:ext>
            </a:extLst>
          </p:cNvPr>
          <p:cNvSpPr>
            <a:spLocks noChangeArrowheads="1"/>
          </p:cNvSpPr>
          <p:nvPr/>
        </p:nvSpPr>
        <p:spPr bwMode="auto">
          <a:xfrm>
            <a:off x="1752600" y="5715000"/>
            <a:ext cx="457200"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39" name="Rectangle 38">
            <a:extLst>
              <a:ext uri="{FF2B5EF4-FFF2-40B4-BE49-F238E27FC236}">
                <a16:creationId xmlns:a16="http://schemas.microsoft.com/office/drawing/2014/main" id="{D27B602D-189B-D041-8547-1B38B2D22795}"/>
              </a:ext>
            </a:extLst>
          </p:cNvPr>
          <p:cNvSpPr>
            <a:spLocks noChangeArrowheads="1"/>
          </p:cNvSpPr>
          <p:nvPr/>
        </p:nvSpPr>
        <p:spPr bwMode="auto">
          <a:xfrm>
            <a:off x="2286000" y="5715000"/>
            <a:ext cx="457200"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40" name="Rectangle 39">
            <a:extLst>
              <a:ext uri="{FF2B5EF4-FFF2-40B4-BE49-F238E27FC236}">
                <a16:creationId xmlns:a16="http://schemas.microsoft.com/office/drawing/2014/main" id="{49BDB5AB-ACC6-784B-BB14-1662BEF586A0}"/>
              </a:ext>
            </a:extLst>
          </p:cNvPr>
          <p:cNvSpPr>
            <a:spLocks noChangeArrowheads="1"/>
          </p:cNvSpPr>
          <p:nvPr/>
        </p:nvSpPr>
        <p:spPr bwMode="auto">
          <a:xfrm>
            <a:off x="2819400" y="5715000"/>
            <a:ext cx="500063"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41" name="Rectangle 40">
            <a:extLst>
              <a:ext uri="{FF2B5EF4-FFF2-40B4-BE49-F238E27FC236}">
                <a16:creationId xmlns:a16="http://schemas.microsoft.com/office/drawing/2014/main" id="{5981EB13-4A2B-2A44-955D-F6F0871595BC}"/>
              </a:ext>
            </a:extLst>
          </p:cNvPr>
          <p:cNvSpPr>
            <a:spLocks noChangeArrowheads="1"/>
          </p:cNvSpPr>
          <p:nvPr/>
        </p:nvSpPr>
        <p:spPr bwMode="auto">
          <a:xfrm>
            <a:off x="3397250" y="5715000"/>
            <a:ext cx="485775"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42" name="Rectangle 41">
            <a:extLst>
              <a:ext uri="{FF2B5EF4-FFF2-40B4-BE49-F238E27FC236}">
                <a16:creationId xmlns:a16="http://schemas.microsoft.com/office/drawing/2014/main" id="{72658CE4-3562-454A-AAAD-D5C53393BF14}"/>
              </a:ext>
            </a:extLst>
          </p:cNvPr>
          <p:cNvSpPr>
            <a:spLocks noChangeArrowheads="1"/>
          </p:cNvSpPr>
          <p:nvPr/>
        </p:nvSpPr>
        <p:spPr bwMode="auto">
          <a:xfrm>
            <a:off x="3962400" y="5715000"/>
            <a:ext cx="506413"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43" name="Rectangle 42">
            <a:extLst>
              <a:ext uri="{FF2B5EF4-FFF2-40B4-BE49-F238E27FC236}">
                <a16:creationId xmlns:a16="http://schemas.microsoft.com/office/drawing/2014/main" id="{0ACE8DF7-36B8-734D-BB7D-2D7E6A3F7ACF}"/>
              </a:ext>
            </a:extLst>
          </p:cNvPr>
          <p:cNvSpPr>
            <a:spLocks noChangeArrowheads="1"/>
          </p:cNvSpPr>
          <p:nvPr/>
        </p:nvSpPr>
        <p:spPr bwMode="auto">
          <a:xfrm>
            <a:off x="4564063" y="5722938"/>
            <a:ext cx="457200"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44" name="Rectangle 43">
            <a:extLst>
              <a:ext uri="{FF2B5EF4-FFF2-40B4-BE49-F238E27FC236}">
                <a16:creationId xmlns:a16="http://schemas.microsoft.com/office/drawing/2014/main" id="{555DD791-92EA-1C48-92FA-CB85DFB109D3}"/>
              </a:ext>
            </a:extLst>
          </p:cNvPr>
          <p:cNvSpPr>
            <a:spLocks noChangeArrowheads="1"/>
          </p:cNvSpPr>
          <p:nvPr/>
        </p:nvSpPr>
        <p:spPr bwMode="auto">
          <a:xfrm>
            <a:off x="4535488" y="4319588"/>
            <a:ext cx="457200"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45" name="Rectangle 44">
            <a:extLst>
              <a:ext uri="{FF2B5EF4-FFF2-40B4-BE49-F238E27FC236}">
                <a16:creationId xmlns:a16="http://schemas.microsoft.com/office/drawing/2014/main" id="{32F2AD8E-AD91-BF4E-8461-035EB105959E}"/>
              </a:ext>
            </a:extLst>
          </p:cNvPr>
          <p:cNvSpPr>
            <a:spLocks noChangeArrowheads="1"/>
          </p:cNvSpPr>
          <p:nvPr/>
        </p:nvSpPr>
        <p:spPr bwMode="auto">
          <a:xfrm>
            <a:off x="5081588" y="4311650"/>
            <a:ext cx="457200"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sp>
        <p:nvSpPr>
          <p:cNvPr id="46" name="Rectangle 45">
            <a:extLst>
              <a:ext uri="{FF2B5EF4-FFF2-40B4-BE49-F238E27FC236}">
                <a16:creationId xmlns:a16="http://schemas.microsoft.com/office/drawing/2014/main" id="{5E7F9D9F-7794-6943-A56B-28AEECB8EB91}"/>
              </a:ext>
            </a:extLst>
          </p:cNvPr>
          <p:cNvSpPr>
            <a:spLocks noChangeArrowheads="1"/>
          </p:cNvSpPr>
          <p:nvPr/>
        </p:nvSpPr>
        <p:spPr bwMode="auto">
          <a:xfrm>
            <a:off x="4564063" y="5029200"/>
            <a:ext cx="457200" cy="609600"/>
          </a:xfrm>
          <a:prstGeom prst="rect">
            <a:avLst/>
          </a:prstGeom>
          <a:noFill/>
          <a:ln w="28575">
            <a:solidFill>
              <a:srgbClr val="FF0000"/>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endParaRPr lang="en-US">
              <a:solidFill>
                <a:schemeClr val="lt1"/>
              </a:solidFill>
              <a:latin typeface="+mn-lt"/>
              <a:ea typeface="+mn-ea"/>
            </a:endParaRPr>
          </a:p>
        </p:txBody>
      </p:sp>
      <p:pic>
        <p:nvPicPr>
          <p:cNvPr id="16427" name="Picture 15" descr="From Clipboard.jpg">
            <a:extLst>
              <a:ext uri="{FF2B5EF4-FFF2-40B4-BE49-F238E27FC236}">
                <a16:creationId xmlns:a16="http://schemas.microsoft.com/office/drawing/2014/main" id="{6CD7782C-D387-AA43-9AD0-8ACD5409A24F}"/>
              </a:ext>
            </a:extLst>
          </p:cNvPr>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7885113" y="333375"/>
            <a:ext cx="11080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1543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keleton-based_method_rotation_final">
            <a:hlinkClick r:id="" action="ppaction://media"/>
            <a:extLst>
              <a:ext uri="{FF2B5EF4-FFF2-40B4-BE49-F238E27FC236}">
                <a16:creationId xmlns:a16="http://schemas.microsoft.com/office/drawing/2014/main" id="{1B0FE37F-10D6-4F00-99CC-7E771142D94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71600" y="177800"/>
            <a:ext cx="6502400" cy="6502400"/>
          </a:xfrm>
          <a:prstGeom prst="rect">
            <a:avLst/>
          </a:prstGeom>
        </p:spPr>
      </p:pic>
      <p:sp>
        <p:nvSpPr>
          <p:cNvPr id="4" name="Rectangle 3">
            <a:extLst>
              <a:ext uri="{FF2B5EF4-FFF2-40B4-BE49-F238E27FC236}">
                <a16:creationId xmlns:a16="http://schemas.microsoft.com/office/drawing/2014/main" id="{AE563FBD-1AA8-48A1-9D8A-3C0434CB84D2}"/>
              </a:ext>
            </a:extLst>
          </p:cNvPr>
          <p:cNvSpPr/>
          <p:nvPr/>
        </p:nvSpPr>
        <p:spPr>
          <a:xfrm>
            <a:off x="711200" y="0"/>
            <a:ext cx="152400" cy="6858000"/>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endParaRPr>
          </a:p>
        </p:txBody>
      </p:sp>
      <p:grpSp>
        <p:nvGrpSpPr>
          <p:cNvPr id="5" name="Group 4">
            <a:extLst>
              <a:ext uri="{FF2B5EF4-FFF2-40B4-BE49-F238E27FC236}">
                <a16:creationId xmlns:a16="http://schemas.microsoft.com/office/drawing/2014/main" id="{349235B2-43C4-4728-B890-E7217669594A}"/>
              </a:ext>
            </a:extLst>
          </p:cNvPr>
          <p:cNvGrpSpPr/>
          <p:nvPr/>
        </p:nvGrpSpPr>
        <p:grpSpPr>
          <a:xfrm>
            <a:off x="-76200" y="0"/>
            <a:ext cx="762000" cy="6858000"/>
            <a:chOff x="76200" y="0"/>
            <a:chExt cx="762000" cy="6858000"/>
          </a:xfrm>
        </p:grpSpPr>
        <p:pic>
          <p:nvPicPr>
            <p:cNvPr id="6" name="Picture 5">
              <a:extLst>
                <a:ext uri="{FF2B5EF4-FFF2-40B4-BE49-F238E27FC236}">
                  <a16:creationId xmlns:a16="http://schemas.microsoft.com/office/drawing/2014/main" id="{8B67DB4E-785A-4576-B6A4-DD5F06F90A8D}"/>
                </a:ext>
              </a:extLst>
            </p:cNvPr>
            <p:cNvPicPr>
              <a:picLocks noChangeAspect="1"/>
            </p:cNvPicPr>
            <p:nvPr/>
          </p:nvPicPr>
          <p:blipFill rotWithShape="1">
            <a:blip r:embed="rId6"/>
            <a:srcRect l="1667" r="90000"/>
            <a:stretch/>
          </p:blipFill>
          <p:spPr>
            <a:xfrm flipV="1">
              <a:off x="76200" y="0"/>
              <a:ext cx="762000" cy="1564618"/>
            </a:xfrm>
            <a:prstGeom prst="rect">
              <a:avLst/>
            </a:prstGeom>
          </p:spPr>
        </p:pic>
        <p:pic>
          <p:nvPicPr>
            <p:cNvPr id="7" name="Picture 6">
              <a:extLst>
                <a:ext uri="{FF2B5EF4-FFF2-40B4-BE49-F238E27FC236}">
                  <a16:creationId xmlns:a16="http://schemas.microsoft.com/office/drawing/2014/main" id="{0803A207-255C-40B4-B827-21F0D578AC93}"/>
                </a:ext>
              </a:extLst>
            </p:cNvPr>
            <p:cNvPicPr>
              <a:picLocks noChangeAspect="1"/>
            </p:cNvPicPr>
            <p:nvPr/>
          </p:nvPicPr>
          <p:blipFill rotWithShape="1">
            <a:blip r:embed="rId6"/>
            <a:srcRect l="1667" t="7144" r="90000"/>
            <a:stretch/>
          </p:blipFill>
          <p:spPr>
            <a:xfrm>
              <a:off x="76200" y="1447800"/>
              <a:ext cx="762000" cy="1452836"/>
            </a:xfrm>
            <a:prstGeom prst="rect">
              <a:avLst/>
            </a:prstGeom>
          </p:spPr>
        </p:pic>
        <p:pic>
          <p:nvPicPr>
            <p:cNvPr id="8" name="Picture 7">
              <a:extLst>
                <a:ext uri="{FF2B5EF4-FFF2-40B4-BE49-F238E27FC236}">
                  <a16:creationId xmlns:a16="http://schemas.microsoft.com/office/drawing/2014/main" id="{5ED227D1-2EE4-42E8-B478-BA08D468C439}"/>
                </a:ext>
              </a:extLst>
            </p:cNvPr>
            <p:cNvPicPr>
              <a:picLocks noChangeAspect="1"/>
            </p:cNvPicPr>
            <p:nvPr/>
          </p:nvPicPr>
          <p:blipFill rotWithShape="1">
            <a:blip r:embed="rId6"/>
            <a:srcRect l="1667" r="90000"/>
            <a:stretch/>
          </p:blipFill>
          <p:spPr>
            <a:xfrm flipV="1">
              <a:off x="76200" y="2783818"/>
              <a:ext cx="762000" cy="1564618"/>
            </a:xfrm>
            <a:prstGeom prst="rect">
              <a:avLst/>
            </a:prstGeom>
          </p:spPr>
        </p:pic>
        <p:pic>
          <p:nvPicPr>
            <p:cNvPr id="9" name="Picture 8">
              <a:extLst>
                <a:ext uri="{FF2B5EF4-FFF2-40B4-BE49-F238E27FC236}">
                  <a16:creationId xmlns:a16="http://schemas.microsoft.com/office/drawing/2014/main" id="{D69CECAB-99DA-4751-B677-CAFC3F16484C}"/>
                </a:ext>
              </a:extLst>
            </p:cNvPr>
            <p:cNvPicPr>
              <a:picLocks noChangeAspect="1"/>
            </p:cNvPicPr>
            <p:nvPr/>
          </p:nvPicPr>
          <p:blipFill rotWithShape="1">
            <a:blip r:embed="rId6"/>
            <a:srcRect l="1667" t="7144" r="90000"/>
            <a:stretch/>
          </p:blipFill>
          <p:spPr>
            <a:xfrm>
              <a:off x="76200" y="4231618"/>
              <a:ext cx="762000" cy="1452836"/>
            </a:xfrm>
            <a:prstGeom prst="rect">
              <a:avLst/>
            </a:prstGeom>
          </p:spPr>
        </p:pic>
        <p:pic>
          <p:nvPicPr>
            <p:cNvPr id="10" name="Picture 9">
              <a:extLst>
                <a:ext uri="{FF2B5EF4-FFF2-40B4-BE49-F238E27FC236}">
                  <a16:creationId xmlns:a16="http://schemas.microsoft.com/office/drawing/2014/main" id="{2496F1FF-D8AC-43A4-9BD2-0F7299DFD19D}"/>
                </a:ext>
              </a:extLst>
            </p:cNvPr>
            <p:cNvPicPr>
              <a:picLocks noChangeAspect="1"/>
            </p:cNvPicPr>
            <p:nvPr/>
          </p:nvPicPr>
          <p:blipFill rotWithShape="1">
            <a:blip r:embed="rId6"/>
            <a:srcRect l="1667" t="20452" r="90000"/>
            <a:stretch/>
          </p:blipFill>
          <p:spPr>
            <a:xfrm flipV="1">
              <a:off x="76200" y="5613378"/>
              <a:ext cx="762000" cy="1244622"/>
            </a:xfrm>
            <a:prstGeom prst="rect">
              <a:avLst/>
            </a:prstGeom>
          </p:spPr>
        </p:pic>
      </p:grpSp>
      <p:grpSp>
        <p:nvGrpSpPr>
          <p:cNvPr id="11" name="Group 10">
            <a:extLst>
              <a:ext uri="{FF2B5EF4-FFF2-40B4-BE49-F238E27FC236}">
                <a16:creationId xmlns:a16="http://schemas.microsoft.com/office/drawing/2014/main" id="{33D90BB9-1115-409E-8D1A-4DC7A93AA60B}"/>
              </a:ext>
            </a:extLst>
          </p:cNvPr>
          <p:cNvGrpSpPr/>
          <p:nvPr/>
        </p:nvGrpSpPr>
        <p:grpSpPr>
          <a:xfrm>
            <a:off x="8651240" y="0"/>
            <a:ext cx="492760" cy="6858000"/>
            <a:chOff x="8651240" y="0"/>
            <a:chExt cx="492760" cy="6858000"/>
          </a:xfrm>
        </p:grpSpPr>
        <p:pic>
          <p:nvPicPr>
            <p:cNvPr id="12" name="Picture 11">
              <a:extLst>
                <a:ext uri="{FF2B5EF4-FFF2-40B4-BE49-F238E27FC236}">
                  <a16:creationId xmlns:a16="http://schemas.microsoft.com/office/drawing/2014/main" id="{E7CE9355-A255-41EF-B7A7-08D62D79BAC1}"/>
                </a:ext>
              </a:extLst>
            </p:cNvPr>
            <p:cNvPicPr>
              <a:picLocks noChangeAspect="1"/>
            </p:cNvPicPr>
            <p:nvPr/>
          </p:nvPicPr>
          <p:blipFill rotWithShape="1">
            <a:blip r:embed="rId6"/>
            <a:srcRect l="2501" r="93333"/>
            <a:stretch/>
          </p:blipFill>
          <p:spPr>
            <a:xfrm flipH="1" flipV="1">
              <a:off x="8763000" y="0"/>
              <a:ext cx="381000" cy="1564618"/>
            </a:xfrm>
            <a:prstGeom prst="rect">
              <a:avLst/>
            </a:prstGeom>
          </p:spPr>
        </p:pic>
        <p:pic>
          <p:nvPicPr>
            <p:cNvPr id="13" name="Picture 12">
              <a:extLst>
                <a:ext uri="{FF2B5EF4-FFF2-40B4-BE49-F238E27FC236}">
                  <a16:creationId xmlns:a16="http://schemas.microsoft.com/office/drawing/2014/main" id="{1242E4D8-A489-491C-9C9F-B7F82F6CB275}"/>
                </a:ext>
              </a:extLst>
            </p:cNvPr>
            <p:cNvPicPr>
              <a:picLocks noChangeAspect="1"/>
            </p:cNvPicPr>
            <p:nvPr/>
          </p:nvPicPr>
          <p:blipFill rotWithShape="1">
            <a:blip r:embed="rId6"/>
            <a:srcRect l="2501" t="7144" r="93333"/>
            <a:stretch/>
          </p:blipFill>
          <p:spPr>
            <a:xfrm flipH="1">
              <a:off x="8763000" y="1447800"/>
              <a:ext cx="381000" cy="1452836"/>
            </a:xfrm>
            <a:prstGeom prst="rect">
              <a:avLst/>
            </a:prstGeom>
          </p:spPr>
        </p:pic>
        <p:pic>
          <p:nvPicPr>
            <p:cNvPr id="14" name="Picture 13">
              <a:extLst>
                <a:ext uri="{FF2B5EF4-FFF2-40B4-BE49-F238E27FC236}">
                  <a16:creationId xmlns:a16="http://schemas.microsoft.com/office/drawing/2014/main" id="{8FEB17C8-58FD-4516-8DC7-8AC19AF7CE76}"/>
                </a:ext>
              </a:extLst>
            </p:cNvPr>
            <p:cNvPicPr>
              <a:picLocks noChangeAspect="1"/>
            </p:cNvPicPr>
            <p:nvPr/>
          </p:nvPicPr>
          <p:blipFill rotWithShape="1">
            <a:blip r:embed="rId6"/>
            <a:srcRect l="2501" r="93333"/>
            <a:stretch/>
          </p:blipFill>
          <p:spPr>
            <a:xfrm flipH="1" flipV="1">
              <a:off x="8763000" y="2783818"/>
              <a:ext cx="381000" cy="1564618"/>
            </a:xfrm>
            <a:prstGeom prst="rect">
              <a:avLst/>
            </a:prstGeom>
          </p:spPr>
        </p:pic>
        <p:pic>
          <p:nvPicPr>
            <p:cNvPr id="15" name="Picture 14">
              <a:extLst>
                <a:ext uri="{FF2B5EF4-FFF2-40B4-BE49-F238E27FC236}">
                  <a16:creationId xmlns:a16="http://schemas.microsoft.com/office/drawing/2014/main" id="{E5A5A185-2C19-4B33-ACB5-DADFD888CFC8}"/>
                </a:ext>
              </a:extLst>
            </p:cNvPr>
            <p:cNvPicPr>
              <a:picLocks noChangeAspect="1"/>
            </p:cNvPicPr>
            <p:nvPr/>
          </p:nvPicPr>
          <p:blipFill rotWithShape="1">
            <a:blip r:embed="rId6"/>
            <a:srcRect l="2501" t="7144" r="93333"/>
            <a:stretch/>
          </p:blipFill>
          <p:spPr>
            <a:xfrm flipH="1">
              <a:off x="8763000" y="4231618"/>
              <a:ext cx="381000" cy="1452836"/>
            </a:xfrm>
            <a:prstGeom prst="rect">
              <a:avLst/>
            </a:prstGeom>
          </p:spPr>
        </p:pic>
        <p:pic>
          <p:nvPicPr>
            <p:cNvPr id="16" name="Picture 15">
              <a:extLst>
                <a:ext uri="{FF2B5EF4-FFF2-40B4-BE49-F238E27FC236}">
                  <a16:creationId xmlns:a16="http://schemas.microsoft.com/office/drawing/2014/main" id="{14201CC4-CE50-4585-9F5F-CE57B0A381C3}"/>
                </a:ext>
              </a:extLst>
            </p:cNvPr>
            <p:cNvPicPr>
              <a:picLocks noChangeAspect="1"/>
            </p:cNvPicPr>
            <p:nvPr/>
          </p:nvPicPr>
          <p:blipFill rotWithShape="1">
            <a:blip r:embed="rId6"/>
            <a:srcRect l="2501" t="20452" r="93333"/>
            <a:stretch/>
          </p:blipFill>
          <p:spPr>
            <a:xfrm flipH="1" flipV="1">
              <a:off x="8763000" y="5613378"/>
              <a:ext cx="381000" cy="1244622"/>
            </a:xfrm>
            <a:prstGeom prst="rect">
              <a:avLst/>
            </a:prstGeom>
          </p:spPr>
        </p:pic>
        <p:sp>
          <p:nvSpPr>
            <p:cNvPr id="17" name="Rectangle 16">
              <a:extLst>
                <a:ext uri="{FF2B5EF4-FFF2-40B4-BE49-F238E27FC236}">
                  <a16:creationId xmlns:a16="http://schemas.microsoft.com/office/drawing/2014/main" id="{E4697BDD-2298-49DF-8189-B593D5D2D369}"/>
                </a:ext>
              </a:extLst>
            </p:cNvPr>
            <p:cNvSpPr/>
            <p:nvPr/>
          </p:nvSpPr>
          <p:spPr>
            <a:xfrm>
              <a:off x="8651240" y="0"/>
              <a:ext cx="91440" cy="6858000"/>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effectLst>
                  <a:outerShdw blurRad="50800" dist="38100" dir="2700000" algn="tl" rotWithShape="0">
                    <a:prstClr val="black">
                      <a:alpha val="40000"/>
                    </a:prstClr>
                  </a:outerShdw>
                </a:effectLst>
              </a:endParaRPr>
            </a:p>
          </p:txBody>
        </p:sp>
      </p:grpSp>
    </p:spTree>
    <p:extLst>
      <p:ext uri="{BB962C8B-B14F-4D97-AF65-F5344CB8AC3E}">
        <p14:creationId xmlns:p14="http://schemas.microsoft.com/office/powerpoint/2010/main" val="2577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6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5FD907-041E-417B-9131-B627FFE6DC02}"/>
              </a:ext>
            </a:extLst>
          </p:cNvPr>
          <p:cNvPicPr>
            <a:picLocks noChangeAspect="1"/>
          </p:cNvPicPr>
          <p:nvPr/>
        </p:nvPicPr>
        <p:blipFill>
          <a:blip r:embed="rId5"/>
          <a:stretch>
            <a:fillRect/>
          </a:stretch>
        </p:blipFill>
        <p:spPr>
          <a:xfrm>
            <a:off x="0" y="0"/>
            <a:ext cx="9144000" cy="1738923"/>
          </a:xfrm>
          <a:prstGeom prst="rect">
            <a:avLst/>
          </a:prstGeom>
        </p:spPr>
      </p:pic>
      <p:pic>
        <p:nvPicPr>
          <p:cNvPr id="9" name="Picture 8">
            <a:extLst>
              <a:ext uri="{FF2B5EF4-FFF2-40B4-BE49-F238E27FC236}">
                <a16:creationId xmlns:a16="http://schemas.microsoft.com/office/drawing/2014/main" id="{1F4DAEF7-36D9-44A0-B24F-69E049286329}"/>
              </a:ext>
            </a:extLst>
          </p:cNvPr>
          <p:cNvPicPr>
            <a:picLocks noChangeAspect="1"/>
          </p:cNvPicPr>
          <p:nvPr/>
        </p:nvPicPr>
        <p:blipFill rotWithShape="1">
          <a:blip r:embed="rId6"/>
          <a:srcRect t="6492" b="81028"/>
          <a:stretch/>
        </p:blipFill>
        <p:spPr>
          <a:xfrm flipV="1">
            <a:off x="0" y="5943600"/>
            <a:ext cx="9144000" cy="195263"/>
          </a:xfrm>
          <a:prstGeom prst="rect">
            <a:avLst/>
          </a:prstGeom>
        </p:spPr>
      </p:pic>
      <p:sp>
        <p:nvSpPr>
          <p:cNvPr id="11" name="Rectangle 10">
            <a:extLst>
              <a:ext uri="{FF2B5EF4-FFF2-40B4-BE49-F238E27FC236}">
                <a16:creationId xmlns:a16="http://schemas.microsoft.com/office/drawing/2014/main" id="{80AB350F-8A42-471F-B21E-150EB147B668}"/>
              </a:ext>
            </a:extLst>
          </p:cNvPr>
          <p:cNvSpPr/>
          <p:nvPr/>
        </p:nvSpPr>
        <p:spPr>
          <a:xfrm>
            <a:off x="0" y="6150768"/>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TextBox 14"/>
          <p:cNvSpPr txBox="1">
            <a:spLocks noChangeArrowheads="1"/>
          </p:cNvSpPr>
          <p:nvPr/>
        </p:nvSpPr>
        <p:spPr bwMode="auto">
          <a:xfrm>
            <a:off x="3657600" y="511969"/>
            <a:ext cx="61722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600" b="1" dirty="0">
                <a:solidFill>
                  <a:schemeClr val="accent2"/>
                </a:solidFill>
              </a:rPr>
              <a:t>P</a:t>
            </a:r>
            <a:r>
              <a:rPr lang="en-US" altLang="zh-CN" sz="2600" b="1" dirty="0">
                <a:solidFill>
                  <a:schemeClr val="accent2"/>
                </a:solidFill>
              </a:rPr>
              <a:t>roblem</a:t>
            </a:r>
            <a:endParaRPr lang="en-US" sz="2600" b="1" dirty="0">
              <a:solidFill>
                <a:schemeClr val="accent2"/>
              </a:solidFill>
            </a:endParaRPr>
          </a:p>
        </p:txBody>
      </p:sp>
      <p:sp>
        <p:nvSpPr>
          <p:cNvPr id="5" name="Rectangle 4"/>
          <p:cNvSpPr/>
          <p:nvPr/>
        </p:nvSpPr>
        <p:spPr>
          <a:xfrm>
            <a:off x="685800" y="1703385"/>
            <a:ext cx="8005718" cy="446276"/>
          </a:xfrm>
          <a:prstGeom prst="rect">
            <a:avLst/>
          </a:prstGeom>
        </p:spPr>
        <p:txBody>
          <a:bodyPr wrap="none">
            <a:spAutoFit/>
          </a:bodyPr>
          <a:lstStyle/>
          <a:p>
            <a:pPr algn="ctr">
              <a:defRPr/>
            </a:pPr>
            <a:r>
              <a:rPr lang="en-US" sz="2300" dirty="0">
                <a:solidFill>
                  <a:srgbClr val="000090"/>
                </a:solidFill>
              </a:rPr>
              <a:t>Rotating 3D shapes around </a:t>
            </a:r>
            <a:r>
              <a:rPr lang="en-US" sz="2300" b="1" dirty="0">
                <a:solidFill>
                  <a:srgbClr val="000090"/>
                </a:solidFill>
              </a:rPr>
              <a:t>arbitrary axis</a:t>
            </a:r>
            <a:r>
              <a:rPr lang="en-US" sz="2300" dirty="0">
                <a:solidFill>
                  <a:srgbClr val="000090"/>
                </a:solidFill>
              </a:rPr>
              <a:t> is not easy to do.</a:t>
            </a:r>
          </a:p>
        </p:txBody>
      </p:sp>
      <p:pic>
        <p:nvPicPr>
          <p:cNvPr id="2" name="Trackball">
            <a:hlinkClick r:id="" action="ppaction://media"/>
            <a:extLst>
              <a:ext uri="{FF2B5EF4-FFF2-40B4-BE49-F238E27FC236}">
                <a16:creationId xmlns:a16="http://schemas.microsoft.com/office/drawing/2014/main" id="{979051F3-6F5E-4B9B-A33C-0A3EC7385E5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124200" y="2279027"/>
            <a:ext cx="3251200" cy="3251200"/>
          </a:xfrm>
          <a:prstGeom prst="rect">
            <a:avLst/>
          </a:prstGeom>
        </p:spPr>
      </p:pic>
      <p:sp>
        <p:nvSpPr>
          <p:cNvPr id="10" name="Rectangle 14">
            <a:extLst>
              <a:ext uri="{FF2B5EF4-FFF2-40B4-BE49-F238E27FC236}">
                <a16:creationId xmlns:a16="http://schemas.microsoft.com/office/drawing/2014/main" id="{4A743C22-3F9E-42B9-B4BB-4EA1D3E2637D}"/>
              </a:ext>
            </a:extLst>
          </p:cNvPr>
          <p:cNvSpPr>
            <a:spLocks noChangeArrowheads="1"/>
          </p:cNvSpPr>
          <p:nvPr/>
        </p:nvSpPr>
        <p:spPr bwMode="auto">
          <a:xfrm>
            <a:off x="3882543" y="4810325"/>
            <a:ext cx="173451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b="1" dirty="0">
                <a:solidFill>
                  <a:srgbClr val="000090"/>
                </a:solidFill>
              </a:rPr>
              <a:t>Trackball Rotation</a:t>
            </a:r>
          </a:p>
        </p:txBody>
      </p:sp>
      <p:sp>
        <p:nvSpPr>
          <p:cNvPr id="12" name="Rounded Rectangle 4">
            <a:extLst>
              <a:ext uri="{FF2B5EF4-FFF2-40B4-BE49-F238E27FC236}">
                <a16:creationId xmlns:a16="http://schemas.microsoft.com/office/drawing/2014/main" id="{2B4947E5-1292-4841-9B3D-8E4CFD61F55C}"/>
              </a:ext>
            </a:extLst>
          </p:cNvPr>
          <p:cNvSpPr/>
          <p:nvPr/>
        </p:nvSpPr>
        <p:spPr bwMode="auto">
          <a:xfrm>
            <a:off x="2057400" y="5673214"/>
            <a:ext cx="4876800" cy="580802"/>
          </a:xfrm>
          <a:prstGeom prst="roundRect">
            <a:avLst/>
          </a:prstGeom>
          <a:solidFill>
            <a:schemeClr val="accent2">
              <a:lumMod val="20000"/>
              <a:lumOff val="80000"/>
              <a:alpha val="96000"/>
            </a:schemeClr>
          </a:solidFill>
          <a:ln w="9525" cap="flat" cmpd="sng" algn="ctr">
            <a:solidFill>
              <a:schemeClr val="tx1"/>
            </a:solidFill>
            <a:prstDash val="solid"/>
            <a:round/>
            <a:headEnd type="none" w="med" len="med"/>
            <a:tailEnd type="none" w="med" len="med"/>
          </a:ln>
          <a:effectLst>
            <a:glow rad="101600">
              <a:srgbClr val="0000FF">
                <a:alpha val="75000"/>
              </a:srgbClr>
            </a:glow>
            <a:outerShdw blurRad="50800" dist="38100" dir="2700000" algn="tl" rotWithShape="0">
              <a:srgbClr val="000000">
                <a:alpha val="43000"/>
              </a:srgbClr>
            </a:outerShdw>
          </a:effectLst>
        </p:spPr>
        <p:txBody>
          <a:bodyPr anchor="ctr" anchorCtr="1"/>
          <a:lstStyle/>
          <a:p>
            <a:pPr marL="285750" indent="-285750">
              <a:buFont typeface="Arial"/>
              <a:buChar char="•"/>
              <a:defRPr/>
            </a:pPr>
            <a:r>
              <a:rPr lang="en-US" dirty="0">
                <a:solidFill>
                  <a:schemeClr val="accent2">
                    <a:lumMod val="75000"/>
                  </a:schemeClr>
                </a:solidFill>
              </a:rPr>
              <a:t>How to easily rotate a shape in 3D?</a:t>
            </a:r>
          </a:p>
        </p:txBody>
      </p:sp>
      <p:pic>
        <p:nvPicPr>
          <p:cNvPr id="7" name="Picture 11">
            <a:extLst>
              <a:ext uri="{FF2B5EF4-FFF2-40B4-BE49-F238E27FC236}">
                <a16:creationId xmlns:a16="http://schemas.microsoft.com/office/drawing/2014/main" id="{80285242-9FE4-4934-B648-484F8926C7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57327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60" fill="hold"/>
                                        <p:tgtEl>
                                          <p:spTgt spid="2"/>
                                        </p:tgtEl>
                                      </p:cBhvr>
                                    </p:cmd>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4F2AB1-872C-4C34-99ED-7041BC84033B}"/>
              </a:ext>
            </a:extLst>
          </p:cNvPr>
          <p:cNvPicPr>
            <a:picLocks noChangeAspect="1"/>
          </p:cNvPicPr>
          <p:nvPr/>
        </p:nvPicPr>
        <p:blipFill>
          <a:blip r:embed="rId3"/>
          <a:stretch>
            <a:fillRect/>
          </a:stretch>
        </p:blipFill>
        <p:spPr>
          <a:xfrm>
            <a:off x="0" y="0"/>
            <a:ext cx="9144000" cy="1738923"/>
          </a:xfrm>
          <a:prstGeom prst="rect">
            <a:avLst/>
          </a:prstGeom>
        </p:spPr>
      </p:pic>
      <p:pic>
        <p:nvPicPr>
          <p:cNvPr id="10" name="Picture 9">
            <a:extLst>
              <a:ext uri="{FF2B5EF4-FFF2-40B4-BE49-F238E27FC236}">
                <a16:creationId xmlns:a16="http://schemas.microsoft.com/office/drawing/2014/main" id="{355E2501-6EB1-48F4-A0C2-FDDD945D967E}"/>
              </a:ext>
            </a:extLst>
          </p:cNvPr>
          <p:cNvPicPr>
            <a:picLocks noChangeAspect="1"/>
          </p:cNvPicPr>
          <p:nvPr/>
        </p:nvPicPr>
        <p:blipFill rotWithShape="1">
          <a:blip r:embed="rId4"/>
          <a:srcRect t="6492" b="81028"/>
          <a:stretch/>
        </p:blipFill>
        <p:spPr>
          <a:xfrm flipV="1">
            <a:off x="0" y="5943600"/>
            <a:ext cx="9144000" cy="195263"/>
          </a:xfrm>
          <a:prstGeom prst="rect">
            <a:avLst/>
          </a:prstGeom>
        </p:spPr>
      </p:pic>
      <p:sp>
        <p:nvSpPr>
          <p:cNvPr id="11" name="Rectangle 10">
            <a:extLst>
              <a:ext uri="{FF2B5EF4-FFF2-40B4-BE49-F238E27FC236}">
                <a16:creationId xmlns:a16="http://schemas.microsoft.com/office/drawing/2014/main" id="{DB2EC1A8-FB90-4CBC-ABB4-1E2119A5D29F}"/>
              </a:ext>
            </a:extLst>
          </p:cNvPr>
          <p:cNvSpPr/>
          <p:nvPr/>
        </p:nvSpPr>
        <p:spPr>
          <a:xfrm>
            <a:off x="0" y="6150768"/>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4" name="TextBox 14"/>
          <p:cNvSpPr txBox="1">
            <a:spLocks noChangeArrowheads="1"/>
          </p:cNvSpPr>
          <p:nvPr/>
        </p:nvSpPr>
        <p:spPr bwMode="auto">
          <a:xfrm>
            <a:off x="3421886" y="553879"/>
            <a:ext cx="61722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ltLang="zh-CN" sz="2600" b="1" dirty="0">
                <a:solidFill>
                  <a:schemeClr val="accent2"/>
                </a:solidFill>
              </a:rPr>
              <a:t>Contributions</a:t>
            </a:r>
            <a:endParaRPr lang="en-US" sz="2600" b="1" dirty="0">
              <a:solidFill>
                <a:schemeClr val="accent2"/>
              </a:solidFill>
            </a:endParaRPr>
          </a:p>
        </p:txBody>
      </p:sp>
      <p:sp>
        <p:nvSpPr>
          <p:cNvPr id="5" name="Rectangle 4"/>
          <p:cNvSpPr/>
          <p:nvPr/>
        </p:nvSpPr>
        <p:spPr>
          <a:xfrm>
            <a:off x="1524000" y="1915924"/>
            <a:ext cx="3827935" cy="446276"/>
          </a:xfrm>
          <a:prstGeom prst="rect">
            <a:avLst/>
          </a:prstGeom>
        </p:spPr>
        <p:txBody>
          <a:bodyPr wrap="none">
            <a:spAutoFit/>
          </a:bodyPr>
          <a:lstStyle/>
          <a:p>
            <a:pPr algn="ctr">
              <a:defRPr/>
            </a:pPr>
            <a:r>
              <a:rPr lang="en-US" sz="2300" b="1" dirty="0">
                <a:solidFill>
                  <a:srgbClr val="000090"/>
                </a:solidFill>
              </a:rPr>
              <a:t>A new 3D rotation method</a:t>
            </a:r>
          </a:p>
        </p:txBody>
      </p:sp>
      <p:sp>
        <p:nvSpPr>
          <p:cNvPr id="7" name="Rectangle 23">
            <a:extLst>
              <a:ext uri="{FF2B5EF4-FFF2-40B4-BE49-F238E27FC236}">
                <a16:creationId xmlns:a16="http://schemas.microsoft.com/office/drawing/2014/main" id="{1F91AA33-9BA2-4F51-B8A7-D40CE610F749}"/>
              </a:ext>
            </a:extLst>
          </p:cNvPr>
          <p:cNvSpPr>
            <a:spLocks noChangeArrowheads="1"/>
          </p:cNvSpPr>
          <p:nvPr/>
        </p:nvSpPr>
        <p:spPr bwMode="auto">
          <a:xfrm>
            <a:off x="1219200" y="2590800"/>
            <a:ext cx="4390946" cy="19133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marL="342900" indent="-342900">
              <a:lnSpc>
                <a:spcPct val="150000"/>
              </a:lnSpc>
              <a:buFont typeface="Wingdings" panose="05000000000000000000" pitchFamily="2" charset="2"/>
              <a:buChar char="ü"/>
            </a:pPr>
            <a:r>
              <a:rPr lang="en-US" sz="2000" dirty="0">
                <a:solidFill>
                  <a:srgbClr val="262673"/>
                </a:solidFill>
                <a:cs typeface="Arial" charset="0"/>
              </a:rPr>
              <a:t>Around natural axes of 3D shapes</a:t>
            </a:r>
          </a:p>
          <a:p>
            <a:pPr marL="342900" indent="-342900">
              <a:lnSpc>
                <a:spcPct val="150000"/>
              </a:lnSpc>
              <a:buFont typeface="Wingdings" panose="05000000000000000000" pitchFamily="2" charset="2"/>
              <a:buChar char="ü"/>
            </a:pPr>
            <a:r>
              <a:rPr lang="en-US" sz="2000" dirty="0">
                <a:solidFill>
                  <a:srgbClr val="262673"/>
                </a:solidFill>
                <a:cs typeface="Arial" charset="0"/>
              </a:rPr>
              <a:t>Real-time</a:t>
            </a:r>
          </a:p>
          <a:p>
            <a:pPr marL="342900" indent="-342900">
              <a:lnSpc>
                <a:spcPct val="150000"/>
              </a:lnSpc>
              <a:buFont typeface="Wingdings" panose="05000000000000000000" pitchFamily="2" charset="2"/>
              <a:buChar char="ü"/>
            </a:pPr>
            <a:r>
              <a:rPr lang="en-US" sz="2000" dirty="0">
                <a:solidFill>
                  <a:srgbClr val="262673"/>
                </a:solidFill>
                <a:cs typeface="Arial" charset="0"/>
              </a:rPr>
              <a:t>Works for any 3D scenes</a:t>
            </a:r>
          </a:p>
          <a:p>
            <a:pPr marL="342900" indent="-342900">
              <a:lnSpc>
                <a:spcPct val="150000"/>
              </a:lnSpc>
              <a:buFont typeface="Wingdings" panose="05000000000000000000" pitchFamily="2" charset="2"/>
              <a:buChar char="ü"/>
            </a:pPr>
            <a:r>
              <a:rPr lang="en-US" sz="2000" dirty="0">
                <a:solidFill>
                  <a:srgbClr val="262673"/>
                </a:solidFill>
                <a:cs typeface="Arial" charset="0"/>
              </a:rPr>
              <a:t>Needs just 1 click</a:t>
            </a:r>
          </a:p>
        </p:txBody>
      </p:sp>
      <p:pic>
        <p:nvPicPr>
          <p:cNvPr id="6" name="Picture 5">
            <a:extLst>
              <a:ext uri="{FF2B5EF4-FFF2-40B4-BE49-F238E27FC236}">
                <a16:creationId xmlns:a16="http://schemas.microsoft.com/office/drawing/2014/main" id="{55A96E15-F293-48D9-829A-01A2157C94BB}"/>
              </a:ext>
            </a:extLst>
          </p:cNvPr>
          <p:cNvPicPr>
            <a:picLocks noChangeAspect="1"/>
          </p:cNvPicPr>
          <p:nvPr/>
        </p:nvPicPr>
        <p:blipFill>
          <a:blip r:embed="rId5"/>
          <a:stretch>
            <a:fillRect/>
          </a:stretch>
        </p:blipFill>
        <p:spPr>
          <a:xfrm>
            <a:off x="5943600" y="2612065"/>
            <a:ext cx="2161309" cy="2832722"/>
          </a:xfrm>
          <a:prstGeom prst="rect">
            <a:avLst/>
          </a:prstGeom>
        </p:spPr>
      </p:pic>
      <p:pic>
        <p:nvPicPr>
          <p:cNvPr id="13" name="Picture 12">
            <a:extLst>
              <a:ext uri="{FF2B5EF4-FFF2-40B4-BE49-F238E27FC236}">
                <a16:creationId xmlns:a16="http://schemas.microsoft.com/office/drawing/2014/main" id="{C5A7F09A-53EC-448D-BAF0-BBBC5510FDB7}"/>
              </a:ext>
            </a:extLst>
          </p:cNvPr>
          <p:cNvPicPr>
            <a:picLocks noChangeAspect="1"/>
          </p:cNvPicPr>
          <p:nvPr/>
        </p:nvPicPr>
        <p:blipFill>
          <a:blip r:embed="rId6"/>
          <a:stretch>
            <a:fillRect/>
          </a:stretch>
        </p:blipFill>
        <p:spPr>
          <a:xfrm>
            <a:off x="5878685" y="2362200"/>
            <a:ext cx="3021577" cy="2971799"/>
          </a:xfrm>
          <a:prstGeom prst="rect">
            <a:avLst/>
          </a:prstGeom>
        </p:spPr>
      </p:pic>
      <p:pic>
        <p:nvPicPr>
          <p:cNvPr id="15" name="Picture 14">
            <a:extLst>
              <a:ext uri="{FF2B5EF4-FFF2-40B4-BE49-F238E27FC236}">
                <a16:creationId xmlns:a16="http://schemas.microsoft.com/office/drawing/2014/main" id="{D5722123-87F7-4ED1-B429-5FACD3027B60}"/>
              </a:ext>
            </a:extLst>
          </p:cNvPr>
          <p:cNvPicPr>
            <a:picLocks noChangeAspect="1"/>
          </p:cNvPicPr>
          <p:nvPr/>
        </p:nvPicPr>
        <p:blipFill>
          <a:blip r:embed="rId7"/>
          <a:stretch>
            <a:fillRect/>
          </a:stretch>
        </p:blipFill>
        <p:spPr>
          <a:xfrm>
            <a:off x="5775958" y="1852448"/>
            <a:ext cx="3124304" cy="3657599"/>
          </a:xfrm>
          <a:prstGeom prst="rect">
            <a:avLst/>
          </a:prstGeom>
        </p:spPr>
      </p:pic>
      <p:pic>
        <p:nvPicPr>
          <p:cNvPr id="8" name="Picture 11">
            <a:extLst>
              <a:ext uri="{FF2B5EF4-FFF2-40B4-BE49-F238E27FC236}">
                <a16:creationId xmlns:a16="http://schemas.microsoft.com/office/drawing/2014/main" id="{61CDFCC6-B157-47EA-9E5C-ABD6953CF0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91405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2F6AEA-3053-4DE5-ADBC-084BED467812}"/>
              </a:ext>
            </a:extLst>
          </p:cNvPr>
          <p:cNvPicPr>
            <a:picLocks noChangeAspect="1"/>
          </p:cNvPicPr>
          <p:nvPr/>
        </p:nvPicPr>
        <p:blipFill>
          <a:blip r:embed="rId3"/>
          <a:stretch>
            <a:fillRect/>
          </a:stretch>
        </p:blipFill>
        <p:spPr>
          <a:xfrm>
            <a:off x="0" y="0"/>
            <a:ext cx="9144000" cy="1738923"/>
          </a:xfrm>
          <a:prstGeom prst="rect">
            <a:avLst/>
          </a:prstGeom>
        </p:spPr>
      </p:pic>
      <p:pic>
        <p:nvPicPr>
          <p:cNvPr id="10" name="Picture 9">
            <a:extLst>
              <a:ext uri="{FF2B5EF4-FFF2-40B4-BE49-F238E27FC236}">
                <a16:creationId xmlns:a16="http://schemas.microsoft.com/office/drawing/2014/main" id="{11CC4CB0-384C-4616-81EB-65FCBB7FEC70}"/>
              </a:ext>
            </a:extLst>
          </p:cNvPr>
          <p:cNvPicPr>
            <a:picLocks noChangeAspect="1"/>
          </p:cNvPicPr>
          <p:nvPr/>
        </p:nvPicPr>
        <p:blipFill rotWithShape="1">
          <a:blip r:embed="rId4"/>
          <a:srcRect t="6492" b="81028"/>
          <a:stretch/>
        </p:blipFill>
        <p:spPr>
          <a:xfrm flipV="1">
            <a:off x="0" y="5943600"/>
            <a:ext cx="9144000" cy="195263"/>
          </a:xfrm>
          <a:prstGeom prst="rect">
            <a:avLst/>
          </a:prstGeom>
        </p:spPr>
      </p:pic>
      <p:sp>
        <p:nvSpPr>
          <p:cNvPr id="11" name="Rectangle 10">
            <a:extLst>
              <a:ext uri="{FF2B5EF4-FFF2-40B4-BE49-F238E27FC236}">
                <a16:creationId xmlns:a16="http://schemas.microsoft.com/office/drawing/2014/main" id="{547DA9E8-956F-4313-80D5-2FDCBC1CFE3A}"/>
              </a:ext>
            </a:extLst>
          </p:cNvPr>
          <p:cNvSpPr/>
          <p:nvPr/>
        </p:nvSpPr>
        <p:spPr>
          <a:xfrm>
            <a:off x="0" y="6150768"/>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Rectangle 6"/>
          <p:cNvSpPr>
            <a:spLocks noGrp="1" noChangeArrowheads="1"/>
          </p:cNvSpPr>
          <p:nvPr>
            <p:ph type="title"/>
          </p:nvPr>
        </p:nvSpPr>
        <p:spPr>
          <a:xfrm>
            <a:off x="3149600" y="185369"/>
            <a:ext cx="8839200" cy="1143000"/>
          </a:xfrm>
        </p:spPr>
        <p:txBody>
          <a:bodyPr/>
          <a:lstStyle/>
          <a:p>
            <a:pPr algn="l" eaLnBrk="1" hangingPunct="1"/>
            <a:r>
              <a:rPr lang="en-US" sz="2300" b="1" dirty="0">
                <a:solidFill>
                  <a:srgbClr val="000090"/>
                </a:solidFill>
                <a:latin typeface="Trebuchet MS" charset="0"/>
              </a:rPr>
              <a:t>Overview of method</a:t>
            </a:r>
          </a:p>
        </p:txBody>
      </p:sp>
      <p:pic>
        <p:nvPicPr>
          <p:cNvPr id="6" name="Picture 5">
            <a:extLst>
              <a:ext uri="{FF2B5EF4-FFF2-40B4-BE49-F238E27FC236}">
                <a16:creationId xmlns:a16="http://schemas.microsoft.com/office/drawing/2014/main" id="{833C518F-5094-4671-AD83-F049A2568529}"/>
              </a:ext>
            </a:extLst>
          </p:cNvPr>
          <p:cNvPicPr>
            <a:picLocks noChangeAspect="1"/>
          </p:cNvPicPr>
          <p:nvPr/>
        </p:nvPicPr>
        <p:blipFill>
          <a:blip r:embed="rId5"/>
          <a:stretch>
            <a:fillRect/>
          </a:stretch>
        </p:blipFill>
        <p:spPr>
          <a:xfrm>
            <a:off x="-51370" y="2010015"/>
            <a:ext cx="9144000" cy="2837970"/>
          </a:xfrm>
          <a:prstGeom prst="rect">
            <a:avLst/>
          </a:prstGeom>
        </p:spPr>
      </p:pic>
      <p:sp>
        <p:nvSpPr>
          <p:cNvPr id="7" name="Rectangle 14">
            <a:extLst>
              <a:ext uri="{FF2B5EF4-FFF2-40B4-BE49-F238E27FC236}">
                <a16:creationId xmlns:a16="http://schemas.microsoft.com/office/drawing/2014/main" id="{B200783F-7B1B-438D-B3A3-95AF6664E9E2}"/>
              </a:ext>
            </a:extLst>
          </p:cNvPr>
          <p:cNvSpPr>
            <a:spLocks noChangeArrowheads="1"/>
          </p:cNvSpPr>
          <p:nvPr/>
        </p:nvSpPr>
        <p:spPr bwMode="auto">
          <a:xfrm>
            <a:off x="2871053" y="5187185"/>
            <a:ext cx="340189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b="1" dirty="0">
                <a:solidFill>
                  <a:srgbClr val="000090"/>
                </a:solidFill>
              </a:rPr>
              <a:t>Skeleton-based local rotation pipeline</a:t>
            </a:r>
          </a:p>
        </p:txBody>
      </p:sp>
      <p:pic>
        <p:nvPicPr>
          <p:cNvPr id="8" name="Picture 11">
            <a:extLst>
              <a:ext uri="{FF2B5EF4-FFF2-40B4-BE49-F238E27FC236}">
                <a16:creationId xmlns:a16="http://schemas.microsoft.com/office/drawing/2014/main" id="{652CD4E2-D215-4BBF-ACDF-CA45DE5A4A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693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DCA3A6-9253-4553-B4F9-2F0D39971408}"/>
              </a:ext>
            </a:extLst>
          </p:cNvPr>
          <p:cNvPicPr>
            <a:picLocks noChangeAspect="1"/>
          </p:cNvPicPr>
          <p:nvPr/>
        </p:nvPicPr>
        <p:blipFill>
          <a:blip r:embed="rId3"/>
          <a:stretch>
            <a:fillRect/>
          </a:stretch>
        </p:blipFill>
        <p:spPr>
          <a:xfrm>
            <a:off x="0" y="0"/>
            <a:ext cx="9144000" cy="1738923"/>
          </a:xfrm>
          <a:prstGeom prst="rect">
            <a:avLst/>
          </a:prstGeom>
        </p:spPr>
      </p:pic>
      <p:pic>
        <p:nvPicPr>
          <p:cNvPr id="11" name="Picture 10">
            <a:extLst>
              <a:ext uri="{FF2B5EF4-FFF2-40B4-BE49-F238E27FC236}">
                <a16:creationId xmlns:a16="http://schemas.microsoft.com/office/drawing/2014/main" id="{F6D072EC-655A-458D-9F60-72CAEB6C03D1}"/>
              </a:ext>
            </a:extLst>
          </p:cNvPr>
          <p:cNvPicPr>
            <a:picLocks noChangeAspect="1"/>
          </p:cNvPicPr>
          <p:nvPr/>
        </p:nvPicPr>
        <p:blipFill rotWithShape="1">
          <a:blip r:embed="rId4"/>
          <a:srcRect t="6492" b="81028"/>
          <a:stretch/>
        </p:blipFill>
        <p:spPr>
          <a:xfrm flipV="1">
            <a:off x="0" y="5943600"/>
            <a:ext cx="9144000" cy="195263"/>
          </a:xfrm>
          <a:prstGeom prst="rect">
            <a:avLst/>
          </a:prstGeom>
        </p:spPr>
      </p:pic>
      <p:sp>
        <p:nvSpPr>
          <p:cNvPr id="12" name="Rectangle 11">
            <a:extLst>
              <a:ext uri="{FF2B5EF4-FFF2-40B4-BE49-F238E27FC236}">
                <a16:creationId xmlns:a16="http://schemas.microsoft.com/office/drawing/2014/main" id="{FC9DB2A4-ADCE-4A8B-B581-00D7F7614511}"/>
              </a:ext>
            </a:extLst>
          </p:cNvPr>
          <p:cNvSpPr/>
          <p:nvPr/>
        </p:nvSpPr>
        <p:spPr>
          <a:xfrm>
            <a:off x="0" y="6150768"/>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Rectangle 6"/>
          <p:cNvSpPr>
            <a:spLocks noGrp="1" noChangeArrowheads="1"/>
          </p:cNvSpPr>
          <p:nvPr>
            <p:ph type="title"/>
          </p:nvPr>
        </p:nvSpPr>
        <p:spPr>
          <a:xfrm>
            <a:off x="2534920" y="370284"/>
            <a:ext cx="8839200" cy="1143000"/>
          </a:xfrm>
        </p:spPr>
        <p:txBody>
          <a:bodyPr/>
          <a:lstStyle/>
          <a:p>
            <a:pPr algn="l" eaLnBrk="1" hangingPunct="1"/>
            <a:r>
              <a:rPr lang="en-US" sz="2000" b="1" dirty="0">
                <a:solidFill>
                  <a:srgbClr val="000090"/>
                </a:solidFill>
                <a:latin typeface="Trebuchet MS" charset="0"/>
              </a:rPr>
              <a:t>Step 1: Find an Interesting Viewpoint</a:t>
            </a:r>
          </a:p>
        </p:txBody>
      </p:sp>
      <p:pic>
        <p:nvPicPr>
          <p:cNvPr id="6" name="Picture 5">
            <a:extLst>
              <a:ext uri="{FF2B5EF4-FFF2-40B4-BE49-F238E27FC236}">
                <a16:creationId xmlns:a16="http://schemas.microsoft.com/office/drawing/2014/main" id="{833C518F-5094-4671-AD83-F049A2568529}"/>
              </a:ext>
            </a:extLst>
          </p:cNvPr>
          <p:cNvPicPr>
            <a:picLocks noChangeAspect="1"/>
          </p:cNvPicPr>
          <p:nvPr/>
        </p:nvPicPr>
        <p:blipFill>
          <a:blip r:embed="rId5"/>
          <a:stretch>
            <a:fillRect/>
          </a:stretch>
        </p:blipFill>
        <p:spPr>
          <a:xfrm>
            <a:off x="-76200" y="2010015"/>
            <a:ext cx="9144000" cy="2837970"/>
          </a:xfrm>
          <a:prstGeom prst="rect">
            <a:avLst/>
          </a:prstGeom>
        </p:spPr>
      </p:pic>
      <p:sp>
        <p:nvSpPr>
          <p:cNvPr id="7" name="Rectangle 14">
            <a:extLst>
              <a:ext uri="{FF2B5EF4-FFF2-40B4-BE49-F238E27FC236}">
                <a16:creationId xmlns:a16="http://schemas.microsoft.com/office/drawing/2014/main" id="{B200783F-7B1B-438D-B3A3-95AF6664E9E2}"/>
              </a:ext>
            </a:extLst>
          </p:cNvPr>
          <p:cNvSpPr>
            <a:spLocks noChangeArrowheads="1"/>
          </p:cNvSpPr>
          <p:nvPr/>
        </p:nvSpPr>
        <p:spPr bwMode="auto">
          <a:xfrm>
            <a:off x="762000" y="5095155"/>
            <a:ext cx="267355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1400" dirty="0">
                <a:solidFill>
                  <a:srgbClr val="000090"/>
                </a:solidFill>
              </a:rPr>
              <a:t>Trackball, Zooming, </a:t>
            </a:r>
            <a:r>
              <a:rPr lang="en-US" altLang="zh-CN" sz="1400" dirty="0">
                <a:solidFill>
                  <a:srgbClr val="000090"/>
                </a:solidFill>
              </a:rPr>
              <a:t>Translation</a:t>
            </a:r>
            <a:endParaRPr lang="en-US" sz="1400" dirty="0">
              <a:solidFill>
                <a:srgbClr val="000090"/>
              </a:solidFill>
            </a:endParaRPr>
          </a:p>
        </p:txBody>
      </p:sp>
      <p:sp>
        <p:nvSpPr>
          <p:cNvPr id="8" name="Rounded Rectangle 19">
            <a:extLst>
              <a:ext uri="{FF2B5EF4-FFF2-40B4-BE49-F238E27FC236}">
                <a16:creationId xmlns:a16="http://schemas.microsoft.com/office/drawing/2014/main" id="{CD3F8E56-75EE-4A4F-A300-E2D54EFE46EE}"/>
              </a:ext>
            </a:extLst>
          </p:cNvPr>
          <p:cNvSpPr/>
          <p:nvPr/>
        </p:nvSpPr>
        <p:spPr>
          <a:xfrm>
            <a:off x="1219200" y="2133600"/>
            <a:ext cx="1828800" cy="283797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1">
            <a:extLst>
              <a:ext uri="{FF2B5EF4-FFF2-40B4-BE49-F238E27FC236}">
                <a16:creationId xmlns:a16="http://schemas.microsoft.com/office/drawing/2014/main" id="{9EF1CFD4-B5B7-46D9-BAF6-BA1CBD2451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78145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F233A3-F5A3-4D4D-9250-0969FA29685A}"/>
              </a:ext>
            </a:extLst>
          </p:cNvPr>
          <p:cNvPicPr>
            <a:picLocks noChangeAspect="1"/>
          </p:cNvPicPr>
          <p:nvPr/>
        </p:nvPicPr>
        <p:blipFill>
          <a:blip r:embed="rId3"/>
          <a:stretch>
            <a:fillRect/>
          </a:stretch>
        </p:blipFill>
        <p:spPr>
          <a:xfrm>
            <a:off x="0" y="0"/>
            <a:ext cx="9144000" cy="1738923"/>
          </a:xfrm>
          <a:prstGeom prst="rect">
            <a:avLst/>
          </a:prstGeom>
        </p:spPr>
      </p:pic>
      <p:sp>
        <p:nvSpPr>
          <p:cNvPr id="5" name="Rectangle 6"/>
          <p:cNvSpPr>
            <a:spLocks noGrp="1" noChangeArrowheads="1"/>
          </p:cNvSpPr>
          <p:nvPr>
            <p:ph type="title"/>
          </p:nvPr>
        </p:nvSpPr>
        <p:spPr>
          <a:xfrm>
            <a:off x="2667000" y="170189"/>
            <a:ext cx="8839200" cy="1143000"/>
          </a:xfrm>
        </p:spPr>
        <p:txBody>
          <a:bodyPr/>
          <a:lstStyle/>
          <a:p>
            <a:pPr algn="l" eaLnBrk="1" hangingPunct="1"/>
            <a:r>
              <a:rPr lang="en-US" sz="2000" b="1" dirty="0">
                <a:solidFill>
                  <a:srgbClr val="000090"/>
                </a:solidFill>
                <a:latin typeface="Trebuchet MS" charset="0"/>
              </a:rPr>
              <a:t>Step 2</a:t>
            </a:r>
            <a:r>
              <a:rPr lang="en-US" sz="2000" dirty="0">
                <a:solidFill>
                  <a:srgbClr val="000090"/>
                </a:solidFill>
                <a:latin typeface="Trebuchet MS" charset="0"/>
              </a:rPr>
              <a:t>a</a:t>
            </a:r>
            <a:r>
              <a:rPr lang="en-US" sz="2000" b="1" dirty="0">
                <a:solidFill>
                  <a:srgbClr val="000090"/>
                </a:solidFill>
                <a:latin typeface="Trebuchet MS" charset="0"/>
              </a:rPr>
              <a:t>: 2D Skeleton Computation</a:t>
            </a:r>
          </a:p>
        </p:txBody>
      </p:sp>
      <p:pic>
        <p:nvPicPr>
          <p:cNvPr id="6" name="Picture 5">
            <a:extLst>
              <a:ext uri="{FF2B5EF4-FFF2-40B4-BE49-F238E27FC236}">
                <a16:creationId xmlns:a16="http://schemas.microsoft.com/office/drawing/2014/main" id="{833C518F-5094-4671-AD83-F049A2568529}"/>
              </a:ext>
            </a:extLst>
          </p:cNvPr>
          <p:cNvPicPr>
            <a:picLocks noChangeAspect="1"/>
          </p:cNvPicPr>
          <p:nvPr/>
        </p:nvPicPr>
        <p:blipFill>
          <a:blip r:embed="rId4"/>
          <a:stretch>
            <a:fillRect/>
          </a:stretch>
        </p:blipFill>
        <p:spPr>
          <a:xfrm>
            <a:off x="-76200" y="1828800"/>
            <a:ext cx="9144000" cy="2837970"/>
          </a:xfrm>
          <a:prstGeom prst="rect">
            <a:avLst/>
          </a:prstGeom>
        </p:spPr>
      </p:pic>
      <p:sp>
        <p:nvSpPr>
          <p:cNvPr id="9" name="Rounded Rectangle 19">
            <a:extLst>
              <a:ext uri="{FF2B5EF4-FFF2-40B4-BE49-F238E27FC236}">
                <a16:creationId xmlns:a16="http://schemas.microsoft.com/office/drawing/2014/main" id="{EAC61139-6532-4355-9E9B-6F0A8C8B7DFD}"/>
              </a:ext>
            </a:extLst>
          </p:cNvPr>
          <p:cNvSpPr/>
          <p:nvPr/>
        </p:nvSpPr>
        <p:spPr>
          <a:xfrm>
            <a:off x="2895600" y="1828800"/>
            <a:ext cx="2362200" cy="30480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ounded Rectangle 20">
            <a:extLst>
              <a:ext uri="{FF2B5EF4-FFF2-40B4-BE49-F238E27FC236}">
                <a16:creationId xmlns:a16="http://schemas.microsoft.com/office/drawing/2014/main" id="{3A78744F-D538-42E1-B89C-0E33E1116BBC}"/>
              </a:ext>
            </a:extLst>
          </p:cNvPr>
          <p:cNvSpPr/>
          <p:nvPr/>
        </p:nvSpPr>
        <p:spPr>
          <a:xfrm>
            <a:off x="3733800" y="5389880"/>
            <a:ext cx="716280" cy="28956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a:extLst>
              <a:ext uri="{FF2B5EF4-FFF2-40B4-BE49-F238E27FC236}">
                <a16:creationId xmlns:a16="http://schemas.microsoft.com/office/drawing/2014/main" id="{9B9B1A8A-B79D-4E65-8EB2-A31A21614241}"/>
              </a:ext>
            </a:extLst>
          </p:cNvPr>
          <p:cNvSpPr/>
          <p:nvPr/>
        </p:nvSpPr>
        <p:spPr>
          <a:xfrm>
            <a:off x="381000" y="6381506"/>
            <a:ext cx="7772400" cy="246221"/>
          </a:xfrm>
          <a:prstGeom prst="rect">
            <a:avLst/>
          </a:prstGeom>
        </p:spPr>
        <p:txBody>
          <a:bodyPr wrap="square">
            <a:spAutoFit/>
          </a:bodyPr>
          <a:lstStyle/>
          <a:p>
            <a:r>
              <a:rPr lang="en-US" sz="1000" dirty="0">
                <a:solidFill>
                  <a:schemeClr val="accent2">
                    <a:lumMod val="60000"/>
                    <a:lumOff val="40000"/>
                  </a:schemeClr>
                </a:solidFill>
              </a:rPr>
              <a:t>Siddiqi and Pizer (2008) Medial Representations: Mathematics, Algorithms and Applications; Springer.</a:t>
            </a:r>
          </a:p>
        </p:txBody>
      </p:sp>
      <p:sp>
        <p:nvSpPr>
          <p:cNvPr id="15" name="Rectangle 14">
            <a:extLst>
              <a:ext uri="{FF2B5EF4-FFF2-40B4-BE49-F238E27FC236}">
                <a16:creationId xmlns:a16="http://schemas.microsoft.com/office/drawing/2014/main" id="{16CCF5C7-0255-4A99-AF6B-C6F44CACF52A}"/>
              </a:ext>
            </a:extLst>
          </p:cNvPr>
          <p:cNvSpPr/>
          <p:nvPr/>
        </p:nvSpPr>
        <p:spPr>
          <a:xfrm>
            <a:off x="381000" y="6611779"/>
            <a:ext cx="7772400" cy="246221"/>
          </a:xfrm>
          <a:prstGeom prst="rect">
            <a:avLst/>
          </a:prstGeom>
        </p:spPr>
        <p:txBody>
          <a:bodyPr wrap="square">
            <a:spAutoFit/>
          </a:bodyPr>
          <a:lstStyle/>
          <a:p>
            <a:r>
              <a:rPr lang="en-US" sz="1000" dirty="0">
                <a:solidFill>
                  <a:schemeClr val="accent2">
                    <a:lumMod val="60000"/>
                    <a:lumOff val="40000"/>
                  </a:schemeClr>
                </a:solidFill>
              </a:rPr>
              <a:t>Rosenfeld and </a:t>
            </a:r>
            <a:r>
              <a:rPr lang="en-US" sz="1000" dirty="0" err="1">
                <a:solidFill>
                  <a:schemeClr val="accent2">
                    <a:lumMod val="60000"/>
                    <a:lumOff val="40000"/>
                  </a:schemeClr>
                </a:solidFill>
              </a:rPr>
              <a:t>Pfaltz</a:t>
            </a:r>
            <a:r>
              <a:rPr lang="en-US" sz="1000" dirty="0">
                <a:solidFill>
                  <a:schemeClr val="accent2">
                    <a:lumMod val="60000"/>
                    <a:lumOff val="40000"/>
                  </a:schemeClr>
                </a:solidFill>
              </a:rPr>
              <a:t> (1968) Distance functions in digital pictures; Pattern Recognition.</a:t>
            </a:r>
          </a:p>
        </p:txBody>
      </p:sp>
      <p:pic>
        <p:nvPicPr>
          <p:cNvPr id="2" name="Picture 1"/>
          <p:cNvPicPr>
            <a:picLocks noChangeAspect="1"/>
          </p:cNvPicPr>
          <p:nvPr/>
        </p:nvPicPr>
        <p:blipFill>
          <a:blip r:embed="rId5"/>
          <a:stretch>
            <a:fillRect/>
          </a:stretch>
        </p:blipFill>
        <p:spPr>
          <a:xfrm>
            <a:off x="914400" y="4953000"/>
            <a:ext cx="4152900" cy="832135"/>
          </a:xfrm>
          <a:prstGeom prst="rect">
            <a:avLst/>
          </a:prstGeom>
        </p:spPr>
      </p:pic>
      <p:pic>
        <p:nvPicPr>
          <p:cNvPr id="7" name="Picture 6"/>
          <p:cNvPicPr>
            <a:picLocks noChangeAspect="1"/>
          </p:cNvPicPr>
          <p:nvPr/>
        </p:nvPicPr>
        <p:blipFill>
          <a:blip r:embed="rId6"/>
          <a:stretch>
            <a:fillRect/>
          </a:stretch>
        </p:blipFill>
        <p:spPr>
          <a:xfrm>
            <a:off x="914400" y="5884022"/>
            <a:ext cx="2438400" cy="435181"/>
          </a:xfrm>
          <a:prstGeom prst="rect">
            <a:avLst/>
          </a:prstGeom>
        </p:spPr>
      </p:pic>
      <p:sp>
        <p:nvSpPr>
          <p:cNvPr id="12" name="Rounded Rectangular Callout 22">
            <a:extLst>
              <a:ext uri="{FF2B5EF4-FFF2-40B4-BE49-F238E27FC236}">
                <a16:creationId xmlns:a16="http://schemas.microsoft.com/office/drawing/2014/main" id="{D9C5FBB5-B7E2-4867-A5D5-913AE619B973}"/>
              </a:ext>
            </a:extLst>
          </p:cNvPr>
          <p:cNvSpPr/>
          <p:nvPr/>
        </p:nvSpPr>
        <p:spPr>
          <a:xfrm>
            <a:off x="4724400" y="5791200"/>
            <a:ext cx="1523144" cy="609600"/>
          </a:xfrm>
          <a:prstGeom prst="wedgeRoundRectCallout">
            <a:avLst>
              <a:gd name="adj1" fmla="val -107728"/>
              <a:gd name="adj2" fmla="val -69760"/>
              <a:gd name="adj3" fmla="val 1666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solidFill>
                  <a:srgbClr val="262673"/>
                </a:solidFill>
              </a:rPr>
              <a:t>distance </a:t>
            </a:r>
            <a:r>
              <a:rPr lang="en-US" dirty="0" err="1">
                <a:solidFill>
                  <a:srgbClr val="262673"/>
                </a:solidFill>
              </a:rPr>
              <a:t>transfrom</a:t>
            </a:r>
            <a:endParaRPr lang="en-US" dirty="0">
              <a:solidFill>
                <a:srgbClr val="262673"/>
              </a:solidFill>
            </a:endParaRPr>
          </a:p>
        </p:txBody>
      </p:sp>
    </p:spTree>
    <p:extLst>
      <p:ext uri="{BB962C8B-B14F-4D97-AF65-F5344CB8AC3E}">
        <p14:creationId xmlns:p14="http://schemas.microsoft.com/office/powerpoint/2010/main" val="274834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p:bldP spid="15"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9DFA0A5-A55E-40FD-BDEF-1E1EC36A05E3}"/>
              </a:ext>
            </a:extLst>
          </p:cNvPr>
          <p:cNvPicPr>
            <a:picLocks noChangeAspect="1"/>
          </p:cNvPicPr>
          <p:nvPr/>
        </p:nvPicPr>
        <p:blipFill>
          <a:blip r:embed="rId3"/>
          <a:stretch>
            <a:fillRect/>
          </a:stretch>
        </p:blipFill>
        <p:spPr>
          <a:xfrm>
            <a:off x="0" y="0"/>
            <a:ext cx="9144000" cy="1738923"/>
          </a:xfrm>
          <a:prstGeom prst="rect">
            <a:avLst/>
          </a:prstGeom>
        </p:spPr>
      </p:pic>
      <p:sp>
        <p:nvSpPr>
          <p:cNvPr id="5" name="Rectangle 6"/>
          <p:cNvSpPr>
            <a:spLocks noGrp="1" noChangeArrowheads="1"/>
          </p:cNvSpPr>
          <p:nvPr>
            <p:ph type="title"/>
          </p:nvPr>
        </p:nvSpPr>
        <p:spPr>
          <a:xfrm>
            <a:off x="2667000" y="269995"/>
            <a:ext cx="8839200" cy="1143000"/>
          </a:xfrm>
        </p:spPr>
        <p:txBody>
          <a:bodyPr/>
          <a:lstStyle/>
          <a:p>
            <a:pPr algn="l" eaLnBrk="1" hangingPunct="1"/>
            <a:r>
              <a:rPr lang="en-US" sz="2000" b="1" dirty="0">
                <a:solidFill>
                  <a:srgbClr val="000090"/>
                </a:solidFill>
                <a:latin typeface="Trebuchet MS" charset="0"/>
              </a:rPr>
              <a:t>Step 2</a:t>
            </a:r>
            <a:r>
              <a:rPr lang="en-US" sz="2000" dirty="0">
                <a:solidFill>
                  <a:srgbClr val="000090"/>
                </a:solidFill>
                <a:latin typeface="Trebuchet MS" charset="0"/>
              </a:rPr>
              <a:t>b</a:t>
            </a:r>
            <a:r>
              <a:rPr lang="en-US" sz="2000" b="1" dirty="0">
                <a:solidFill>
                  <a:srgbClr val="000090"/>
                </a:solidFill>
                <a:latin typeface="Trebuchet MS" charset="0"/>
              </a:rPr>
              <a:t>: 2D Skeleton Simplification</a:t>
            </a:r>
          </a:p>
        </p:txBody>
      </p:sp>
      <p:sp>
        <p:nvSpPr>
          <p:cNvPr id="15" name="Rectangle 14">
            <a:extLst>
              <a:ext uri="{FF2B5EF4-FFF2-40B4-BE49-F238E27FC236}">
                <a16:creationId xmlns:a16="http://schemas.microsoft.com/office/drawing/2014/main" id="{3D1E8A93-982E-4516-8131-A984E3825740}"/>
              </a:ext>
            </a:extLst>
          </p:cNvPr>
          <p:cNvSpPr/>
          <p:nvPr/>
        </p:nvSpPr>
        <p:spPr>
          <a:xfrm>
            <a:off x="543560" y="6449219"/>
            <a:ext cx="7772400" cy="246221"/>
          </a:xfrm>
          <a:prstGeom prst="rect">
            <a:avLst/>
          </a:prstGeom>
        </p:spPr>
        <p:txBody>
          <a:bodyPr wrap="square">
            <a:spAutoFit/>
          </a:bodyPr>
          <a:lstStyle/>
          <a:p>
            <a:r>
              <a:rPr lang="en-US" sz="1000" dirty="0" err="1">
                <a:solidFill>
                  <a:schemeClr val="accent2">
                    <a:lumMod val="60000"/>
                    <a:lumOff val="40000"/>
                  </a:schemeClr>
                </a:solidFill>
              </a:rPr>
              <a:t>Telea</a:t>
            </a:r>
            <a:r>
              <a:rPr lang="en-US" sz="1000" dirty="0">
                <a:solidFill>
                  <a:schemeClr val="accent2">
                    <a:lumMod val="60000"/>
                    <a:lumOff val="40000"/>
                  </a:schemeClr>
                </a:solidFill>
              </a:rPr>
              <a:t> (2011) Feature preserving smoothing of shapes using saliency skeletons; Springer.</a:t>
            </a:r>
          </a:p>
        </p:txBody>
      </p:sp>
      <p:sp>
        <p:nvSpPr>
          <p:cNvPr id="16" name="Rectangle 15">
            <a:extLst>
              <a:ext uri="{FF2B5EF4-FFF2-40B4-BE49-F238E27FC236}">
                <a16:creationId xmlns:a16="http://schemas.microsoft.com/office/drawing/2014/main" id="{5214ECD4-8610-4224-A5E9-87D359FBC19C}"/>
              </a:ext>
            </a:extLst>
          </p:cNvPr>
          <p:cNvSpPr/>
          <p:nvPr/>
        </p:nvSpPr>
        <p:spPr>
          <a:xfrm>
            <a:off x="533400" y="6611779"/>
            <a:ext cx="8001000" cy="246221"/>
          </a:xfrm>
          <a:prstGeom prst="rect">
            <a:avLst/>
          </a:prstGeom>
        </p:spPr>
        <p:txBody>
          <a:bodyPr wrap="square">
            <a:spAutoFit/>
          </a:bodyPr>
          <a:lstStyle/>
          <a:p>
            <a:r>
              <a:rPr lang="en-US" sz="1000" dirty="0" err="1">
                <a:solidFill>
                  <a:schemeClr val="accent2">
                    <a:lumMod val="60000"/>
                    <a:lumOff val="40000"/>
                  </a:schemeClr>
                </a:solidFill>
              </a:rPr>
              <a:t>Telea</a:t>
            </a:r>
            <a:r>
              <a:rPr lang="en-US" sz="1000" dirty="0">
                <a:solidFill>
                  <a:schemeClr val="accent2">
                    <a:lumMod val="60000"/>
                    <a:lumOff val="40000"/>
                  </a:schemeClr>
                </a:solidFill>
              </a:rPr>
              <a:t> and van </a:t>
            </a:r>
            <a:r>
              <a:rPr lang="en-US" sz="1000" dirty="0" err="1">
                <a:solidFill>
                  <a:schemeClr val="accent2">
                    <a:lumMod val="60000"/>
                    <a:lumOff val="40000"/>
                  </a:schemeClr>
                </a:solidFill>
              </a:rPr>
              <a:t>Wijk</a:t>
            </a:r>
            <a:r>
              <a:rPr lang="en-US" sz="1000" dirty="0">
                <a:solidFill>
                  <a:schemeClr val="accent2">
                    <a:lumMod val="60000"/>
                    <a:lumOff val="40000"/>
                  </a:schemeClr>
                </a:solidFill>
              </a:rPr>
              <a:t> (2002) An augmented fast marching method for computing skeletons and centerlines; Springer.</a:t>
            </a:r>
          </a:p>
        </p:txBody>
      </p:sp>
      <p:pic>
        <p:nvPicPr>
          <p:cNvPr id="6" name="Picture 5">
            <a:extLst>
              <a:ext uri="{FF2B5EF4-FFF2-40B4-BE49-F238E27FC236}">
                <a16:creationId xmlns:a16="http://schemas.microsoft.com/office/drawing/2014/main" id="{0DBE1AA7-2AB1-40BA-945F-A4D582607F6D}"/>
              </a:ext>
            </a:extLst>
          </p:cNvPr>
          <p:cNvPicPr>
            <a:picLocks noChangeAspect="1"/>
          </p:cNvPicPr>
          <p:nvPr/>
        </p:nvPicPr>
        <p:blipFill>
          <a:blip r:embed="rId4"/>
          <a:stretch>
            <a:fillRect/>
          </a:stretch>
        </p:blipFill>
        <p:spPr>
          <a:xfrm>
            <a:off x="895132" y="1987789"/>
            <a:ext cx="3303095" cy="355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E1B3DAA8-A346-4AF5-8BBF-927D1CB6211F}"/>
              </a:ext>
            </a:extLst>
          </p:cNvPr>
          <p:cNvPicPr>
            <a:picLocks noChangeAspect="1"/>
          </p:cNvPicPr>
          <p:nvPr/>
        </p:nvPicPr>
        <p:blipFill>
          <a:blip r:embed="rId5"/>
          <a:stretch>
            <a:fillRect/>
          </a:stretch>
        </p:blipFill>
        <p:spPr>
          <a:xfrm>
            <a:off x="4914900" y="1987789"/>
            <a:ext cx="3295432" cy="35560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6"/>
          <a:stretch>
            <a:fillRect/>
          </a:stretch>
        </p:blipFill>
        <p:spPr>
          <a:xfrm>
            <a:off x="1935480" y="5659120"/>
            <a:ext cx="476250" cy="381000"/>
          </a:xfrm>
          <a:prstGeom prst="rect">
            <a:avLst/>
          </a:prstGeom>
        </p:spPr>
      </p:pic>
      <p:sp>
        <p:nvSpPr>
          <p:cNvPr id="3" name="Rectangle 2"/>
          <p:cNvSpPr/>
          <p:nvPr/>
        </p:nvSpPr>
        <p:spPr>
          <a:xfrm>
            <a:off x="4826042" y="5638800"/>
            <a:ext cx="2529859" cy="307777"/>
          </a:xfrm>
          <a:prstGeom prst="rect">
            <a:avLst/>
          </a:prstGeom>
        </p:spPr>
        <p:txBody>
          <a:bodyPr wrap="none">
            <a:spAutoFit/>
          </a:bodyPr>
          <a:lstStyle/>
          <a:p>
            <a:r>
              <a:rPr lang="en-US" sz="1400" dirty="0">
                <a:solidFill>
                  <a:srgbClr val="000090"/>
                </a:solidFill>
              </a:rPr>
              <a:t>Saliency-regularized skeleton</a:t>
            </a:r>
          </a:p>
        </p:txBody>
      </p:sp>
      <p:sp>
        <p:nvSpPr>
          <p:cNvPr id="13" name="Rectangle 12"/>
          <p:cNvSpPr/>
          <p:nvPr/>
        </p:nvSpPr>
        <p:spPr>
          <a:xfrm>
            <a:off x="732047" y="5635823"/>
            <a:ext cx="3936958" cy="307777"/>
          </a:xfrm>
          <a:prstGeom prst="rect">
            <a:avLst/>
          </a:prstGeom>
        </p:spPr>
        <p:txBody>
          <a:bodyPr wrap="none">
            <a:spAutoFit/>
          </a:bodyPr>
          <a:lstStyle/>
          <a:p>
            <a:r>
              <a:rPr lang="en-US" sz="1400" dirty="0">
                <a:solidFill>
                  <a:srgbClr val="000090"/>
                </a:solidFill>
              </a:rPr>
              <a:t>Raw skeleton        with noise-induced branches</a:t>
            </a:r>
          </a:p>
        </p:txBody>
      </p:sp>
      <p:pic>
        <p:nvPicPr>
          <p:cNvPr id="4" name="Picture 3"/>
          <p:cNvPicPr>
            <a:picLocks noChangeAspect="1"/>
          </p:cNvPicPr>
          <p:nvPr/>
        </p:nvPicPr>
        <p:blipFill>
          <a:blip r:embed="rId7"/>
          <a:stretch>
            <a:fillRect/>
          </a:stretch>
        </p:blipFill>
        <p:spPr>
          <a:xfrm>
            <a:off x="7315200" y="5638800"/>
            <a:ext cx="444500" cy="355600"/>
          </a:xfrm>
          <a:prstGeom prst="rect">
            <a:avLst/>
          </a:prstGeom>
        </p:spPr>
      </p:pic>
      <p:pic>
        <p:nvPicPr>
          <p:cNvPr id="7" name="Picture 6"/>
          <p:cNvPicPr>
            <a:picLocks noChangeAspect="1"/>
          </p:cNvPicPr>
          <p:nvPr/>
        </p:nvPicPr>
        <p:blipFill>
          <a:blip r:embed="rId8"/>
          <a:stretch>
            <a:fillRect/>
          </a:stretch>
        </p:blipFill>
        <p:spPr>
          <a:xfrm>
            <a:off x="304800" y="1981200"/>
            <a:ext cx="1371600" cy="1371600"/>
          </a:xfrm>
          <a:prstGeom prst="rect">
            <a:avLst/>
          </a:prstGeom>
        </p:spPr>
      </p:pic>
      <p:sp>
        <p:nvSpPr>
          <p:cNvPr id="8" name="Oval 7"/>
          <p:cNvSpPr/>
          <p:nvPr/>
        </p:nvSpPr>
        <p:spPr>
          <a:xfrm>
            <a:off x="1039445" y="2971800"/>
            <a:ext cx="76200" cy="76200"/>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09600" y="2227386"/>
            <a:ext cx="76200" cy="7620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99124" y="2133600"/>
            <a:ext cx="76200" cy="7620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Arc 21"/>
          <p:cNvSpPr/>
          <p:nvPr/>
        </p:nvSpPr>
        <p:spPr>
          <a:xfrm rot="17929419">
            <a:off x="542632" y="2130610"/>
            <a:ext cx="381000" cy="304800"/>
          </a:xfrm>
          <a:prstGeom prst="arc">
            <a:avLst/>
          </a:prstGeom>
          <a:ln>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ectangle 23"/>
          <p:cNvSpPr/>
          <p:nvPr/>
        </p:nvSpPr>
        <p:spPr>
          <a:xfrm>
            <a:off x="368052" y="2025562"/>
            <a:ext cx="317748" cy="584776"/>
          </a:xfrm>
          <a:prstGeom prst="rect">
            <a:avLst/>
          </a:prstGeom>
        </p:spPr>
        <p:txBody>
          <a:bodyPr wrap="none">
            <a:spAutoFit/>
          </a:bodyPr>
          <a:lstStyle/>
          <a:p>
            <a:r>
              <a:rPr lang="en-US" sz="1600" dirty="0">
                <a:solidFill>
                  <a:srgbClr val="000090"/>
                </a:solidFill>
              </a:rPr>
              <a:t>f</a:t>
            </a:r>
            <a:r>
              <a:rPr lang="en-US" sz="1600" baseline="-25000" dirty="0">
                <a:solidFill>
                  <a:srgbClr val="000090"/>
                </a:solidFill>
              </a:rPr>
              <a:t>1</a:t>
            </a:r>
            <a:br>
              <a:rPr lang="en-US" sz="1600" dirty="0">
                <a:solidFill>
                  <a:srgbClr val="000090"/>
                </a:solidFill>
              </a:rPr>
            </a:br>
            <a:endParaRPr lang="en-US" sz="1600" b="1" dirty="0"/>
          </a:p>
        </p:txBody>
      </p:sp>
      <p:cxnSp>
        <p:nvCxnSpPr>
          <p:cNvPr id="28" name="Straight Arrow Connector 27"/>
          <p:cNvCxnSpPr/>
          <p:nvPr/>
        </p:nvCxnSpPr>
        <p:spPr>
          <a:xfrm flipH="1" flipV="1">
            <a:off x="914400" y="2209800"/>
            <a:ext cx="152400" cy="76200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685800" y="2286000"/>
            <a:ext cx="381000" cy="685800"/>
          </a:xfrm>
          <a:prstGeom prst="straightConnector1">
            <a:avLst/>
          </a:prstGeom>
          <a:ln>
            <a:solidFill>
              <a:srgbClr val="FFFF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941755" y="2385108"/>
            <a:ext cx="697426" cy="338554"/>
          </a:xfrm>
          <a:prstGeom prst="rect">
            <a:avLst/>
          </a:prstGeom>
        </p:spPr>
        <p:txBody>
          <a:bodyPr wrap="none">
            <a:spAutoFit/>
          </a:bodyPr>
          <a:lstStyle/>
          <a:p>
            <a:r>
              <a:rPr lang="en-US" sz="1600" dirty="0">
                <a:solidFill>
                  <a:srgbClr val="FFFF00"/>
                </a:solidFill>
              </a:rPr>
              <a:t>DT(x)</a:t>
            </a:r>
            <a:endParaRPr lang="en-US" sz="1600" b="1" dirty="0">
              <a:solidFill>
                <a:srgbClr val="FFFF00"/>
              </a:solidFill>
            </a:endParaRPr>
          </a:p>
        </p:txBody>
      </p:sp>
      <p:pic>
        <p:nvPicPr>
          <p:cNvPr id="32" name="Picture 31"/>
          <p:cNvPicPr>
            <a:picLocks noChangeAspect="1"/>
          </p:cNvPicPr>
          <p:nvPr/>
        </p:nvPicPr>
        <p:blipFill>
          <a:blip r:embed="rId9"/>
          <a:stretch>
            <a:fillRect/>
          </a:stretch>
        </p:blipFill>
        <p:spPr>
          <a:xfrm>
            <a:off x="1676400" y="1905000"/>
            <a:ext cx="1511300" cy="710760"/>
          </a:xfrm>
          <a:prstGeom prst="rect">
            <a:avLst/>
          </a:prstGeom>
        </p:spPr>
      </p:pic>
      <p:sp>
        <p:nvSpPr>
          <p:cNvPr id="33" name="Rectangle 32"/>
          <p:cNvSpPr/>
          <p:nvPr/>
        </p:nvSpPr>
        <p:spPr>
          <a:xfrm>
            <a:off x="1752600" y="3657600"/>
            <a:ext cx="304800" cy="304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04800" y="1981200"/>
            <a:ext cx="1371600" cy="13716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1066800" y="2743200"/>
            <a:ext cx="948898" cy="584776"/>
          </a:xfrm>
          <a:prstGeom prst="rect">
            <a:avLst/>
          </a:prstGeom>
        </p:spPr>
        <p:txBody>
          <a:bodyPr wrap="none">
            <a:spAutoFit/>
          </a:bodyPr>
          <a:lstStyle/>
          <a:p>
            <a:r>
              <a:rPr lang="en-US" sz="1600" dirty="0">
                <a:solidFill>
                  <a:srgbClr val="000090"/>
                </a:solidFill>
              </a:rPr>
              <a:t>skeleton</a:t>
            </a:r>
            <a:br>
              <a:rPr lang="en-US" sz="1600" dirty="0">
                <a:solidFill>
                  <a:srgbClr val="000090"/>
                </a:solidFill>
              </a:rPr>
            </a:br>
            <a:r>
              <a:rPr lang="en-US" sz="1600" dirty="0">
                <a:solidFill>
                  <a:srgbClr val="000090"/>
                </a:solidFill>
              </a:rPr>
              <a:t>point </a:t>
            </a:r>
            <a:r>
              <a:rPr lang="en-US" sz="1600" b="1" dirty="0">
                <a:solidFill>
                  <a:srgbClr val="000090"/>
                </a:solidFill>
              </a:rPr>
              <a:t>x</a:t>
            </a:r>
            <a:endParaRPr lang="en-US" sz="1600" b="1" dirty="0"/>
          </a:p>
        </p:txBody>
      </p:sp>
      <p:sp>
        <p:nvSpPr>
          <p:cNvPr id="26" name="Rectangle 25"/>
          <p:cNvSpPr/>
          <p:nvPr/>
        </p:nvSpPr>
        <p:spPr>
          <a:xfrm>
            <a:off x="550986" y="1777424"/>
            <a:ext cx="297277" cy="584776"/>
          </a:xfrm>
          <a:prstGeom prst="rect">
            <a:avLst/>
          </a:prstGeom>
        </p:spPr>
        <p:txBody>
          <a:bodyPr wrap="none">
            <a:spAutoFit/>
          </a:bodyPr>
          <a:lstStyle/>
          <a:p>
            <a:r>
              <a:rPr lang="en-US" sz="1600" dirty="0">
                <a:solidFill>
                  <a:srgbClr val="008000"/>
                </a:solidFill>
                <a:latin typeface="Symbol" charset="2"/>
                <a:cs typeface="Symbol" charset="2"/>
              </a:rPr>
              <a:t>r</a:t>
            </a:r>
            <a:br>
              <a:rPr lang="en-US" sz="1600" dirty="0">
                <a:solidFill>
                  <a:srgbClr val="008000"/>
                </a:solidFill>
              </a:rPr>
            </a:br>
            <a:endParaRPr lang="en-US" sz="1600" b="1" dirty="0">
              <a:solidFill>
                <a:srgbClr val="008000"/>
              </a:solidFill>
            </a:endParaRPr>
          </a:p>
        </p:txBody>
      </p:sp>
      <p:sp>
        <p:nvSpPr>
          <p:cNvPr id="25" name="Rectangle 24"/>
          <p:cNvSpPr/>
          <p:nvPr/>
        </p:nvSpPr>
        <p:spPr>
          <a:xfrm>
            <a:off x="778359" y="1856155"/>
            <a:ext cx="317748" cy="584776"/>
          </a:xfrm>
          <a:prstGeom prst="rect">
            <a:avLst/>
          </a:prstGeom>
        </p:spPr>
        <p:txBody>
          <a:bodyPr wrap="none">
            <a:spAutoFit/>
          </a:bodyPr>
          <a:lstStyle/>
          <a:p>
            <a:r>
              <a:rPr lang="en-US" sz="1600" dirty="0">
                <a:solidFill>
                  <a:srgbClr val="000090"/>
                </a:solidFill>
              </a:rPr>
              <a:t>f</a:t>
            </a:r>
            <a:r>
              <a:rPr lang="en-US" sz="1600" baseline="-25000" dirty="0">
                <a:solidFill>
                  <a:srgbClr val="000090"/>
                </a:solidFill>
              </a:rPr>
              <a:t>2</a:t>
            </a:r>
            <a:br>
              <a:rPr lang="en-US" sz="1600" dirty="0">
                <a:solidFill>
                  <a:srgbClr val="000090"/>
                </a:solidFill>
              </a:rPr>
            </a:br>
            <a:endParaRPr lang="en-US" sz="1600" b="1" dirty="0"/>
          </a:p>
        </p:txBody>
      </p:sp>
    </p:spTree>
    <p:extLst>
      <p:ext uri="{BB962C8B-B14F-4D97-AF65-F5344CB8AC3E}">
        <p14:creationId xmlns:p14="http://schemas.microsoft.com/office/powerpoint/2010/main" val="423895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3E7A48-190E-42ED-AFFA-5605868F52C4}"/>
              </a:ext>
            </a:extLst>
          </p:cNvPr>
          <p:cNvPicPr>
            <a:picLocks noChangeAspect="1"/>
          </p:cNvPicPr>
          <p:nvPr/>
        </p:nvPicPr>
        <p:blipFill>
          <a:blip r:embed="rId3"/>
          <a:stretch>
            <a:fillRect/>
          </a:stretch>
        </p:blipFill>
        <p:spPr>
          <a:xfrm>
            <a:off x="0" y="0"/>
            <a:ext cx="9144000" cy="1738923"/>
          </a:xfrm>
          <a:prstGeom prst="rect">
            <a:avLst/>
          </a:prstGeom>
        </p:spPr>
      </p:pic>
      <p:pic>
        <p:nvPicPr>
          <p:cNvPr id="10" name="Picture 9">
            <a:extLst>
              <a:ext uri="{FF2B5EF4-FFF2-40B4-BE49-F238E27FC236}">
                <a16:creationId xmlns:a16="http://schemas.microsoft.com/office/drawing/2014/main" id="{C6C16537-FAB0-4F45-A67B-37AF08918902}"/>
              </a:ext>
            </a:extLst>
          </p:cNvPr>
          <p:cNvPicPr>
            <a:picLocks noChangeAspect="1"/>
          </p:cNvPicPr>
          <p:nvPr/>
        </p:nvPicPr>
        <p:blipFill rotWithShape="1">
          <a:blip r:embed="rId4"/>
          <a:srcRect t="6492" b="81028"/>
          <a:stretch/>
        </p:blipFill>
        <p:spPr>
          <a:xfrm flipV="1">
            <a:off x="0" y="5943600"/>
            <a:ext cx="9144000" cy="195263"/>
          </a:xfrm>
          <a:prstGeom prst="rect">
            <a:avLst/>
          </a:prstGeom>
        </p:spPr>
      </p:pic>
      <p:sp>
        <p:nvSpPr>
          <p:cNvPr id="11" name="Rectangle 10">
            <a:extLst>
              <a:ext uri="{FF2B5EF4-FFF2-40B4-BE49-F238E27FC236}">
                <a16:creationId xmlns:a16="http://schemas.microsoft.com/office/drawing/2014/main" id="{F8C9F228-EC33-44DC-99A5-FF3FC3197B90}"/>
              </a:ext>
            </a:extLst>
          </p:cNvPr>
          <p:cNvSpPr/>
          <p:nvPr/>
        </p:nvSpPr>
        <p:spPr>
          <a:xfrm>
            <a:off x="0" y="6150768"/>
            <a:ext cx="9144000" cy="195263"/>
          </a:xfrm>
          <a:prstGeom prst="rect">
            <a:avLst/>
          </a:prstGeom>
          <a:solidFill>
            <a:srgbClr val="3B1D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Rectangle 6"/>
          <p:cNvSpPr>
            <a:spLocks noGrp="1" noChangeArrowheads="1"/>
          </p:cNvSpPr>
          <p:nvPr>
            <p:ph type="title"/>
          </p:nvPr>
        </p:nvSpPr>
        <p:spPr>
          <a:xfrm>
            <a:off x="2514600" y="259862"/>
            <a:ext cx="8839200" cy="1143000"/>
          </a:xfrm>
        </p:spPr>
        <p:txBody>
          <a:bodyPr/>
          <a:lstStyle/>
          <a:p>
            <a:pPr algn="l" eaLnBrk="1" hangingPunct="1"/>
            <a:r>
              <a:rPr lang="en-US" sz="2300" b="1" dirty="0">
                <a:solidFill>
                  <a:srgbClr val="000090"/>
                </a:solidFill>
                <a:latin typeface="Trebuchet MS" charset="0"/>
              </a:rPr>
              <a:t>Step 3: Computing Rotation Axis</a:t>
            </a:r>
          </a:p>
        </p:txBody>
      </p:sp>
      <p:pic>
        <p:nvPicPr>
          <p:cNvPr id="6" name="Picture 5">
            <a:extLst>
              <a:ext uri="{FF2B5EF4-FFF2-40B4-BE49-F238E27FC236}">
                <a16:creationId xmlns:a16="http://schemas.microsoft.com/office/drawing/2014/main" id="{833C518F-5094-4671-AD83-F049A2568529}"/>
              </a:ext>
            </a:extLst>
          </p:cNvPr>
          <p:cNvPicPr>
            <a:picLocks noChangeAspect="1"/>
          </p:cNvPicPr>
          <p:nvPr/>
        </p:nvPicPr>
        <p:blipFill>
          <a:blip r:embed="rId5"/>
          <a:stretch>
            <a:fillRect/>
          </a:stretch>
        </p:blipFill>
        <p:spPr>
          <a:xfrm>
            <a:off x="-76200" y="2209800"/>
            <a:ext cx="9144000" cy="2837970"/>
          </a:xfrm>
          <a:prstGeom prst="rect">
            <a:avLst/>
          </a:prstGeom>
        </p:spPr>
      </p:pic>
      <p:sp>
        <p:nvSpPr>
          <p:cNvPr id="9" name="Rounded Rectangle 19">
            <a:extLst>
              <a:ext uri="{FF2B5EF4-FFF2-40B4-BE49-F238E27FC236}">
                <a16:creationId xmlns:a16="http://schemas.microsoft.com/office/drawing/2014/main" id="{EAC61139-6532-4355-9E9B-6F0A8C8B7DFD}"/>
              </a:ext>
            </a:extLst>
          </p:cNvPr>
          <p:cNvSpPr/>
          <p:nvPr/>
        </p:nvSpPr>
        <p:spPr>
          <a:xfrm>
            <a:off x="5257800" y="2133600"/>
            <a:ext cx="1884452" cy="3048000"/>
          </a:xfrm>
          <a:prstGeom prst="round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1">
            <a:extLst>
              <a:ext uri="{FF2B5EF4-FFF2-40B4-BE49-F238E27FC236}">
                <a16:creationId xmlns:a16="http://schemas.microsoft.com/office/drawing/2014/main" id="{5579CB3C-C1A8-4165-AD9C-1AA0EC2AEE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9200" y="6443663"/>
            <a:ext cx="1362075" cy="379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118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rebuchet MS"/>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7A24607A926D41BB7BB68DF1261986" ma:contentTypeVersion="2" ma:contentTypeDescription="Create a new document." ma:contentTypeScope="" ma:versionID="d0c6d617234bf2cb18098bfe13444f95">
  <xsd:schema xmlns:xsd="http://www.w3.org/2001/XMLSchema" xmlns:xs="http://www.w3.org/2001/XMLSchema" xmlns:p="http://schemas.microsoft.com/office/2006/metadata/properties" xmlns:ns2="2582c4bc-1c4f-4156-8d4d-dee05896669b" targetNamespace="http://schemas.microsoft.com/office/2006/metadata/properties" ma:root="true" ma:fieldsID="cdd1cd05772935f39b3723b405695f32" ns2:_="">
    <xsd:import namespace="2582c4bc-1c4f-4156-8d4d-dee05896669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82c4bc-1c4f-4156-8d4d-dee0589666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3060E9-E7E1-4558-9FBC-55DD0A496544}"/>
</file>

<file path=customXml/itemProps2.xml><?xml version="1.0" encoding="utf-8"?>
<ds:datastoreItem xmlns:ds="http://schemas.openxmlformats.org/officeDocument/2006/customXml" ds:itemID="{37413484-4782-4F8C-B36C-E3C3DAE8204F}"/>
</file>

<file path=customXml/itemProps3.xml><?xml version="1.0" encoding="utf-8"?>
<ds:datastoreItem xmlns:ds="http://schemas.openxmlformats.org/officeDocument/2006/customXml" ds:itemID="{7A6A676F-01D9-4335-8483-A33215665DC2}"/>
</file>

<file path=docProps/app.xml><?xml version="1.0" encoding="utf-8"?>
<Properties xmlns="http://schemas.openxmlformats.org/officeDocument/2006/extended-properties" xmlns:vt="http://schemas.openxmlformats.org/officeDocument/2006/docPropsVTypes">
  <TotalTime>97</TotalTime>
  <Words>3851</Words>
  <Application>Microsoft Macintosh PowerPoint</Application>
  <PresentationFormat>On-screen Show (4:3)</PresentationFormat>
  <Paragraphs>226</Paragraphs>
  <Slides>20</Slides>
  <Notes>19</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Narrow</vt:lpstr>
      <vt:lpstr>Calibri</vt:lpstr>
      <vt:lpstr>Cambria Math</vt:lpstr>
      <vt:lpstr>Symbol</vt:lpstr>
      <vt:lpstr>Trebuchet MS</vt:lpstr>
      <vt:lpstr>Wingdings</vt:lpstr>
      <vt:lpstr>Default Design</vt:lpstr>
      <vt:lpstr>Interactive Axis-Based 3D Rotation Specification Using Image Skeletons</vt:lpstr>
      <vt:lpstr>PowerPoint Presentation</vt:lpstr>
      <vt:lpstr>PowerPoint Presentation</vt:lpstr>
      <vt:lpstr>PowerPoint Presentation</vt:lpstr>
      <vt:lpstr>Overview of method</vt:lpstr>
      <vt:lpstr>Step 1: Find an Interesting Viewpoint</vt:lpstr>
      <vt:lpstr>Step 2a: 2D Skeleton Computation</vt:lpstr>
      <vt:lpstr>Step 2b: 2D Skeleton Simplification</vt:lpstr>
      <vt:lpstr>Step 3: Computing Rotation Axis</vt:lpstr>
      <vt:lpstr>PowerPoint Presentation</vt:lpstr>
      <vt:lpstr>Step 4: Control the rotation</vt:lpstr>
      <vt:lpstr>Step 4: Control the rotation</vt:lpstr>
      <vt:lpstr>Step 4: Control the rotation</vt:lpstr>
      <vt:lpstr>PowerPoint Presentation</vt:lpstr>
      <vt:lpstr>PowerPoint Presentation</vt:lpstr>
      <vt:lpstr>PowerPoint Presentation</vt:lpstr>
      <vt:lpstr>PowerPoint Presentation</vt:lpstr>
      <vt:lpstr>PowerPoint Presentation</vt:lpstr>
      <vt:lpstr>Thank you for your interest!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Image-Based Edge Bundles: Simplified Visualization of Large Graphs  A. Telea and O. Ersoy</dc:title>
  <dc:creator>Ozan</dc:creator>
  <cp:lastModifiedBy>Telea, A.C. (Alex)</cp:lastModifiedBy>
  <cp:revision>579</cp:revision>
  <dcterms:created xsi:type="dcterms:W3CDTF">2012-11-21T16:51:57Z</dcterms:created>
  <dcterms:modified xsi:type="dcterms:W3CDTF">2020-11-13T11:26:30Z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0x010100887A24607A926D41BB7BB68DF1261986</vt:lpwstr>
  </property>
</Properties>
</file>